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8" r:id="rId5"/>
    <p:sldId id="269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71" r:id="rId14"/>
    <p:sldId id="272" r:id="rId15"/>
    <p:sldId id="267" r:id="rId16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(MS)" panose="020B0604020202020204" charset="0"/>
      <p:regular r:id="rId22"/>
    </p:embeddedFont>
    <p:embeddedFont>
      <p:font typeface="Calibri (MS) Bold" panose="020B0604020202020204" charset="0"/>
      <p:regular r:id="rId23"/>
    </p:embeddedFont>
    <p:embeddedFont>
      <p:font typeface="Calibri (MS) Italics" panose="020B0604020202020204" charset="0"/>
      <p:regular r:id="rId24"/>
    </p:embeddedFont>
    <p:embeddedFont>
      <p:font typeface="Cambria Math" panose="02040503050406030204" pitchFamily="18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74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28.02.2026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2155230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7747057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0AF46-1CBF-2FEF-85CA-BD18F1761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62475B-F5E1-2543-427E-8480538ABAC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5E0C2-991D-704B-651A-EA6CBBE75D4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9608194-B91D-E85F-845C-3678418B31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17FE18F-9EC3-4AA4-DFBC-E33E6395A6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AF43EC-65DC-5444-5A2B-68F99C90288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F3B52B-7EFC-27C5-F777-5B8FDBA658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32628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6511E-8585-2158-93AB-BC5CDC878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B3EB10-CB4F-1B85-2859-8845092CF5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6AD307-81F9-8A1B-0D6A-4F23F862EAE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5FB2566-A3B0-EA8E-4DB7-E7607A5BD2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4E229DC-A08C-9FFB-923D-F668060709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D4605-C4B8-0C61-B34A-6979255413B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487751-8FEF-91BE-AD31-FDA65C385F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847034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4977110" y="529590"/>
            <a:ext cx="696468" cy="696468"/>
            <a:chOff x="0" y="0"/>
            <a:chExt cx="928624" cy="928624"/>
          </a:xfrm>
        </p:grpSpPr>
        <p:sp>
          <p:nvSpPr>
            <p:cNvPr id="5" name="Freeform 5"/>
            <p:cNvSpPr/>
            <p:nvPr/>
          </p:nvSpPr>
          <p:spPr>
            <a:xfrm>
              <a:off x="25400" y="25400"/>
              <a:ext cx="877824" cy="877824"/>
            </a:xfrm>
            <a:custGeom>
              <a:avLst/>
              <a:gdLst/>
              <a:ahLst/>
              <a:cxnLst/>
              <a:rect l="l" t="t" r="r" b="b"/>
              <a:pathLst>
                <a:path w="877824" h="877824">
                  <a:moveTo>
                    <a:pt x="0" y="438912"/>
                  </a:moveTo>
                  <a:cubicBezTo>
                    <a:pt x="0" y="196469"/>
                    <a:pt x="196469" y="0"/>
                    <a:pt x="438912" y="0"/>
                  </a:cubicBezTo>
                  <a:cubicBezTo>
                    <a:pt x="681355" y="0"/>
                    <a:pt x="877824" y="196469"/>
                    <a:pt x="877824" y="438912"/>
                  </a:cubicBezTo>
                  <a:cubicBezTo>
                    <a:pt x="877824" y="681355"/>
                    <a:pt x="681355" y="877824"/>
                    <a:pt x="438912" y="877824"/>
                  </a:cubicBezTo>
                  <a:cubicBezTo>
                    <a:pt x="196469" y="877824"/>
                    <a:pt x="0" y="681355"/>
                    <a:pt x="0" y="438912"/>
                  </a:cubicBezTo>
                  <a:close/>
                </a:path>
              </a:pathLst>
            </a:custGeom>
            <a:solidFill>
              <a:srgbClr val="00A8FF">
                <a:alpha val="35686"/>
              </a:srgbClr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928624" cy="928624"/>
            </a:xfrm>
            <a:custGeom>
              <a:avLst/>
              <a:gdLst/>
              <a:ahLst/>
              <a:cxnLst/>
              <a:rect l="l" t="t" r="r" b="b"/>
              <a:pathLst>
                <a:path w="928624" h="928624">
                  <a:moveTo>
                    <a:pt x="0" y="464312"/>
                  </a:moveTo>
                  <a:cubicBezTo>
                    <a:pt x="0" y="207899"/>
                    <a:pt x="207899" y="0"/>
                    <a:pt x="464312" y="0"/>
                  </a:cubicBezTo>
                  <a:lnTo>
                    <a:pt x="464312" y="25400"/>
                  </a:lnTo>
                  <a:lnTo>
                    <a:pt x="464312" y="0"/>
                  </a:lnTo>
                  <a:cubicBezTo>
                    <a:pt x="720725" y="0"/>
                    <a:pt x="928624" y="207899"/>
                    <a:pt x="928624" y="464312"/>
                  </a:cubicBezTo>
                  <a:lnTo>
                    <a:pt x="903224" y="464312"/>
                  </a:lnTo>
                  <a:lnTo>
                    <a:pt x="928624" y="464312"/>
                  </a:lnTo>
                  <a:cubicBezTo>
                    <a:pt x="928624" y="720725"/>
                    <a:pt x="720725" y="928624"/>
                    <a:pt x="464312" y="928624"/>
                  </a:cubicBezTo>
                  <a:lnTo>
                    <a:pt x="464312" y="903224"/>
                  </a:lnTo>
                  <a:lnTo>
                    <a:pt x="464312" y="928624"/>
                  </a:lnTo>
                  <a:cubicBezTo>
                    <a:pt x="207899" y="928624"/>
                    <a:pt x="0" y="720725"/>
                    <a:pt x="0" y="464312"/>
                  </a:cubicBezTo>
                  <a:lnTo>
                    <a:pt x="25400" y="464312"/>
                  </a:lnTo>
                  <a:lnTo>
                    <a:pt x="46990" y="477774"/>
                  </a:lnTo>
                  <a:cubicBezTo>
                    <a:pt x="41021" y="487426"/>
                    <a:pt x="29337" y="491871"/>
                    <a:pt x="18415" y="488696"/>
                  </a:cubicBezTo>
                  <a:cubicBezTo>
                    <a:pt x="7493" y="485521"/>
                    <a:pt x="0" y="475615"/>
                    <a:pt x="0" y="464312"/>
                  </a:cubicBezTo>
                  <a:moveTo>
                    <a:pt x="50800" y="464312"/>
                  </a:moveTo>
                  <a:lnTo>
                    <a:pt x="25400" y="464312"/>
                  </a:lnTo>
                  <a:lnTo>
                    <a:pt x="3810" y="450850"/>
                  </a:lnTo>
                  <a:cubicBezTo>
                    <a:pt x="9779" y="441198"/>
                    <a:pt x="21463" y="436753"/>
                    <a:pt x="32385" y="439928"/>
                  </a:cubicBezTo>
                  <a:cubicBezTo>
                    <a:pt x="43307" y="443103"/>
                    <a:pt x="50800" y="453009"/>
                    <a:pt x="50800" y="464312"/>
                  </a:cubicBezTo>
                  <a:cubicBezTo>
                    <a:pt x="50800" y="692658"/>
                    <a:pt x="235966" y="877824"/>
                    <a:pt x="464312" y="877824"/>
                  </a:cubicBezTo>
                  <a:cubicBezTo>
                    <a:pt x="692658" y="877824"/>
                    <a:pt x="877824" y="692658"/>
                    <a:pt x="877824" y="464312"/>
                  </a:cubicBezTo>
                  <a:cubicBezTo>
                    <a:pt x="877824" y="235966"/>
                    <a:pt x="692658" y="50800"/>
                    <a:pt x="464312" y="50800"/>
                  </a:cubicBezTo>
                  <a:lnTo>
                    <a:pt x="464312" y="25400"/>
                  </a:lnTo>
                  <a:lnTo>
                    <a:pt x="464312" y="50800"/>
                  </a:lnTo>
                  <a:cubicBezTo>
                    <a:pt x="235966" y="50800"/>
                    <a:pt x="50800" y="235966"/>
                    <a:pt x="50800" y="464312"/>
                  </a:cubicBezTo>
                  <a:close/>
                </a:path>
              </a:pathLst>
            </a:custGeom>
            <a:solidFill>
              <a:srgbClr val="00A8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074390" y="1443990"/>
            <a:ext cx="477012" cy="477012"/>
            <a:chOff x="0" y="0"/>
            <a:chExt cx="636016" cy="636016"/>
          </a:xfrm>
        </p:grpSpPr>
        <p:sp>
          <p:nvSpPr>
            <p:cNvPr id="8" name="Freeform 8"/>
            <p:cNvSpPr/>
            <p:nvPr/>
          </p:nvSpPr>
          <p:spPr>
            <a:xfrm>
              <a:off x="25400" y="25400"/>
              <a:ext cx="585216" cy="585216"/>
            </a:xfrm>
            <a:custGeom>
              <a:avLst/>
              <a:gdLst/>
              <a:ahLst/>
              <a:cxnLst/>
              <a:rect l="l" t="t" r="r" b="b"/>
              <a:pathLst>
                <a:path w="585216" h="585216">
                  <a:moveTo>
                    <a:pt x="0" y="292608"/>
                  </a:moveTo>
                  <a:cubicBezTo>
                    <a:pt x="0" y="131064"/>
                    <a:pt x="131064" y="0"/>
                    <a:pt x="292608" y="0"/>
                  </a:cubicBezTo>
                  <a:cubicBezTo>
                    <a:pt x="454152" y="0"/>
                    <a:pt x="585216" y="131064"/>
                    <a:pt x="585216" y="292608"/>
                  </a:cubicBezTo>
                  <a:cubicBezTo>
                    <a:pt x="585216" y="454152"/>
                    <a:pt x="454152" y="585216"/>
                    <a:pt x="292608" y="585216"/>
                  </a:cubicBezTo>
                  <a:cubicBezTo>
                    <a:pt x="131064" y="585216"/>
                    <a:pt x="0" y="454152"/>
                    <a:pt x="0" y="292608"/>
                  </a:cubicBezTo>
                  <a:close/>
                </a:path>
              </a:pathLst>
            </a:custGeom>
            <a:solidFill>
              <a:srgbClr val="028090">
                <a:alpha val="35686"/>
              </a:srgbClr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36016" cy="636016"/>
            </a:xfrm>
            <a:custGeom>
              <a:avLst/>
              <a:gdLst/>
              <a:ahLst/>
              <a:cxnLst/>
              <a:rect l="l" t="t" r="r" b="b"/>
              <a:pathLst>
                <a:path w="636016" h="636016">
                  <a:moveTo>
                    <a:pt x="0" y="318008"/>
                  </a:moveTo>
                  <a:cubicBezTo>
                    <a:pt x="0" y="142367"/>
                    <a:pt x="142367" y="0"/>
                    <a:pt x="318008" y="0"/>
                  </a:cubicBezTo>
                  <a:lnTo>
                    <a:pt x="318008" y="25400"/>
                  </a:lnTo>
                  <a:lnTo>
                    <a:pt x="318008" y="0"/>
                  </a:lnTo>
                  <a:cubicBezTo>
                    <a:pt x="493649" y="0"/>
                    <a:pt x="636016" y="142367"/>
                    <a:pt x="636016" y="318008"/>
                  </a:cubicBezTo>
                  <a:lnTo>
                    <a:pt x="610616" y="318008"/>
                  </a:lnTo>
                  <a:lnTo>
                    <a:pt x="636016" y="318008"/>
                  </a:lnTo>
                  <a:cubicBezTo>
                    <a:pt x="636016" y="493649"/>
                    <a:pt x="493649" y="636016"/>
                    <a:pt x="318008" y="636016"/>
                  </a:cubicBezTo>
                  <a:lnTo>
                    <a:pt x="318008" y="610616"/>
                  </a:lnTo>
                  <a:lnTo>
                    <a:pt x="318008" y="636016"/>
                  </a:lnTo>
                  <a:cubicBezTo>
                    <a:pt x="142367" y="636016"/>
                    <a:pt x="0" y="493649"/>
                    <a:pt x="0" y="318008"/>
                  </a:cubicBezTo>
                  <a:lnTo>
                    <a:pt x="25400" y="318008"/>
                  </a:lnTo>
                  <a:lnTo>
                    <a:pt x="50800" y="318008"/>
                  </a:lnTo>
                  <a:lnTo>
                    <a:pt x="25400" y="318008"/>
                  </a:lnTo>
                  <a:lnTo>
                    <a:pt x="0" y="318008"/>
                  </a:lnTo>
                  <a:moveTo>
                    <a:pt x="50800" y="318008"/>
                  </a:moveTo>
                  <a:cubicBezTo>
                    <a:pt x="50800" y="331978"/>
                    <a:pt x="39370" y="343408"/>
                    <a:pt x="25400" y="343408"/>
                  </a:cubicBezTo>
                  <a:cubicBezTo>
                    <a:pt x="11430" y="343408"/>
                    <a:pt x="0" y="331978"/>
                    <a:pt x="0" y="318008"/>
                  </a:cubicBezTo>
                  <a:cubicBezTo>
                    <a:pt x="0" y="304038"/>
                    <a:pt x="11430" y="292608"/>
                    <a:pt x="25400" y="292608"/>
                  </a:cubicBezTo>
                  <a:cubicBezTo>
                    <a:pt x="39370" y="292608"/>
                    <a:pt x="50800" y="304038"/>
                    <a:pt x="50800" y="318008"/>
                  </a:cubicBezTo>
                  <a:cubicBezTo>
                    <a:pt x="50800" y="465582"/>
                    <a:pt x="170434" y="585216"/>
                    <a:pt x="318008" y="585216"/>
                  </a:cubicBezTo>
                  <a:cubicBezTo>
                    <a:pt x="465582" y="585216"/>
                    <a:pt x="585216" y="465582"/>
                    <a:pt x="585216" y="318008"/>
                  </a:cubicBezTo>
                  <a:cubicBezTo>
                    <a:pt x="585216" y="170434"/>
                    <a:pt x="465582" y="50800"/>
                    <a:pt x="318008" y="50800"/>
                  </a:cubicBezTo>
                  <a:lnTo>
                    <a:pt x="318008" y="25400"/>
                  </a:lnTo>
                  <a:lnTo>
                    <a:pt x="318008" y="50800"/>
                  </a:lnTo>
                  <a:cubicBezTo>
                    <a:pt x="170434" y="50800"/>
                    <a:pt x="50800" y="170434"/>
                    <a:pt x="50800" y="318008"/>
                  </a:cubicBezTo>
                  <a:close/>
                </a:path>
              </a:pathLst>
            </a:custGeom>
            <a:solidFill>
              <a:srgbClr val="028090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6988790" y="712470"/>
            <a:ext cx="842772" cy="842772"/>
            <a:chOff x="0" y="0"/>
            <a:chExt cx="1123696" cy="1123696"/>
          </a:xfrm>
        </p:grpSpPr>
        <p:sp>
          <p:nvSpPr>
            <p:cNvPr id="11" name="Freeform 11"/>
            <p:cNvSpPr/>
            <p:nvPr/>
          </p:nvSpPr>
          <p:spPr>
            <a:xfrm>
              <a:off x="25400" y="25400"/>
              <a:ext cx="1072896" cy="1072896"/>
            </a:xfrm>
            <a:custGeom>
              <a:avLst/>
              <a:gdLst/>
              <a:ahLst/>
              <a:cxnLst/>
              <a:rect l="l" t="t" r="r" b="b"/>
              <a:pathLst>
                <a:path w="1072896" h="1072896">
                  <a:moveTo>
                    <a:pt x="0" y="536448"/>
                  </a:moveTo>
                  <a:cubicBezTo>
                    <a:pt x="0" y="240157"/>
                    <a:pt x="240157" y="0"/>
                    <a:pt x="536448" y="0"/>
                  </a:cubicBezTo>
                  <a:cubicBezTo>
                    <a:pt x="832739" y="0"/>
                    <a:pt x="1072896" y="240157"/>
                    <a:pt x="1072896" y="536448"/>
                  </a:cubicBezTo>
                  <a:cubicBezTo>
                    <a:pt x="1072896" y="832739"/>
                    <a:pt x="832739" y="1072896"/>
                    <a:pt x="536448" y="1072896"/>
                  </a:cubicBezTo>
                  <a:cubicBezTo>
                    <a:pt x="240157" y="1072896"/>
                    <a:pt x="0" y="832739"/>
                    <a:pt x="0" y="536448"/>
                  </a:cubicBezTo>
                  <a:close/>
                </a:path>
              </a:pathLst>
            </a:custGeom>
            <a:solidFill>
              <a:srgbClr val="02C39A">
                <a:alpha val="35686"/>
              </a:srgbClr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123696" cy="1123696"/>
            </a:xfrm>
            <a:custGeom>
              <a:avLst/>
              <a:gdLst/>
              <a:ahLst/>
              <a:cxnLst/>
              <a:rect l="l" t="t" r="r" b="b"/>
              <a:pathLst>
                <a:path w="1123696" h="1123696">
                  <a:moveTo>
                    <a:pt x="0" y="561848"/>
                  </a:moveTo>
                  <a:cubicBezTo>
                    <a:pt x="0" y="251587"/>
                    <a:pt x="251587" y="0"/>
                    <a:pt x="561848" y="0"/>
                  </a:cubicBezTo>
                  <a:lnTo>
                    <a:pt x="561848" y="25400"/>
                  </a:lnTo>
                  <a:lnTo>
                    <a:pt x="561848" y="0"/>
                  </a:lnTo>
                  <a:cubicBezTo>
                    <a:pt x="872109" y="0"/>
                    <a:pt x="1123696" y="251587"/>
                    <a:pt x="1123696" y="561848"/>
                  </a:cubicBezTo>
                  <a:lnTo>
                    <a:pt x="1098296" y="561848"/>
                  </a:lnTo>
                  <a:lnTo>
                    <a:pt x="1123696" y="561848"/>
                  </a:lnTo>
                  <a:cubicBezTo>
                    <a:pt x="1123696" y="872109"/>
                    <a:pt x="872109" y="1123696"/>
                    <a:pt x="561848" y="1123696"/>
                  </a:cubicBezTo>
                  <a:lnTo>
                    <a:pt x="561848" y="1098296"/>
                  </a:lnTo>
                  <a:lnTo>
                    <a:pt x="561848" y="1123696"/>
                  </a:lnTo>
                  <a:cubicBezTo>
                    <a:pt x="251587" y="1123696"/>
                    <a:pt x="0" y="872109"/>
                    <a:pt x="0" y="561848"/>
                  </a:cubicBezTo>
                  <a:lnTo>
                    <a:pt x="25400" y="561848"/>
                  </a:lnTo>
                  <a:lnTo>
                    <a:pt x="50800" y="561848"/>
                  </a:lnTo>
                  <a:lnTo>
                    <a:pt x="25400" y="561848"/>
                  </a:lnTo>
                  <a:lnTo>
                    <a:pt x="0" y="561848"/>
                  </a:lnTo>
                  <a:moveTo>
                    <a:pt x="50800" y="561848"/>
                  </a:moveTo>
                  <a:cubicBezTo>
                    <a:pt x="50800" y="575818"/>
                    <a:pt x="39370" y="587248"/>
                    <a:pt x="25400" y="587248"/>
                  </a:cubicBezTo>
                  <a:cubicBezTo>
                    <a:pt x="11430" y="587248"/>
                    <a:pt x="0" y="575818"/>
                    <a:pt x="0" y="561848"/>
                  </a:cubicBezTo>
                  <a:cubicBezTo>
                    <a:pt x="0" y="547878"/>
                    <a:pt x="11430" y="536448"/>
                    <a:pt x="25400" y="536448"/>
                  </a:cubicBezTo>
                  <a:cubicBezTo>
                    <a:pt x="39370" y="536448"/>
                    <a:pt x="50800" y="547878"/>
                    <a:pt x="50800" y="561848"/>
                  </a:cubicBezTo>
                  <a:cubicBezTo>
                    <a:pt x="50800" y="844042"/>
                    <a:pt x="279654" y="1072896"/>
                    <a:pt x="561848" y="1072896"/>
                  </a:cubicBezTo>
                  <a:cubicBezTo>
                    <a:pt x="844042" y="1072896"/>
                    <a:pt x="1072896" y="844042"/>
                    <a:pt x="1072896" y="561848"/>
                  </a:cubicBezTo>
                  <a:cubicBezTo>
                    <a:pt x="1072896" y="279654"/>
                    <a:pt x="844042" y="50800"/>
                    <a:pt x="561848" y="50800"/>
                  </a:cubicBezTo>
                  <a:lnTo>
                    <a:pt x="561848" y="25400"/>
                  </a:lnTo>
                  <a:lnTo>
                    <a:pt x="561848" y="50800"/>
                  </a:lnTo>
                  <a:cubicBezTo>
                    <a:pt x="279654" y="50800"/>
                    <a:pt x="50800" y="279654"/>
                    <a:pt x="50800" y="561848"/>
                  </a:cubicBezTo>
                  <a:close/>
                </a:path>
              </a:pathLst>
            </a:custGeom>
            <a:solidFill>
              <a:srgbClr val="02C39A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7537430" y="1992630"/>
            <a:ext cx="550164" cy="550164"/>
            <a:chOff x="0" y="0"/>
            <a:chExt cx="733552" cy="733552"/>
          </a:xfrm>
        </p:grpSpPr>
        <p:sp>
          <p:nvSpPr>
            <p:cNvPr id="14" name="Freeform 14"/>
            <p:cNvSpPr/>
            <p:nvPr/>
          </p:nvSpPr>
          <p:spPr>
            <a:xfrm>
              <a:off x="25400" y="25400"/>
              <a:ext cx="682752" cy="682752"/>
            </a:xfrm>
            <a:custGeom>
              <a:avLst/>
              <a:gdLst/>
              <a:ahLst/>
              <a:cxnLst/>
              <a:rect l="l" t="t" r="r" b="b"/>
              <a:pathLst>
                <a:path w="682752" h="682752">
                  <a:moveTo>
                    <a:pt x="0" y="341376"/>
                  </a:moveTo>
                  <a:cubicBezTo>
                    <a:pt x="0" y="152781"/>
                    <a:pt x="152781" y="0"/>
                    <a:pt x="341376" y="0"/>
                  </a:cubicBezTo>
                  <a:cubicBezTo>
                    <a:pt x="529971" y="0"/>
                    <a:pt x="682752" y="152781"/>
                    <a:pt x="682752" y="341376"/>
                  </a:cubicBezTo>
                  <a:cubicBezTo>
                    <a:pt x="682752" y="529971"/>
                    <a:pt x="529971" y="682752"/>
                    <a:pt x="341376" y="682752"/>
                  </a:cubicBezTo>
                  <a:cubicBezTo>
                    <a:pt x="152781" y="682752"/>
                    <a:pt x="0" y="529971"/>
                    <a:pt x="0" y="341376"/>
                  </a:cubicBezTo>
                  <a:close/>
                </a:path>
              </a:pathLst>
            </a:custGeom>
            <a:solidFill>
              <a:srgbClr val="1E6FD9">
                <a:alpha val="35686"/>
              </a:srgbClr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33552" cy="733552"/>
            </a:xfrm>
            <a:custGeom>
              <a:avLst/>
              <a:gdLst/>
              <a:ahLst/>
              <a:cxnLst/>
              <a:rect l="l" t="t" r="r" b="b"/>
              <a:pathLst>
                <a:path w="733552" h="733552">
                  <a:moveTo>
                    <a:pt x="0" y="366776"/>
                  </a:moveTo>
                  <a:cubicBezTo>
                    <a:pt x="0" y="164211"/>
                    <a:pt x="164211" y="0"/>
                    <a:pt x="366776" y="0"/>
                  </a:cubicBezTo>
                  <a:lnTo>
                    <a:pt x="366776" y="25400"/>
                  </a:lnTo>
                  <a:lnTo>
                    <a:pt x="366776" y="0"/>
                  </a:lnTo>
                  <a:cubicBezTo>
                    <a:pt x="569341" y="0"/>
                    <a:pt x="733552" y="164211"/>
                    <a:pt x="733552" y="366776"/>
                  </a:cubicBezTo>
                  <a:lnTo>
                    <a:pt x="708152" y="366776"/>
                  </a:lnTo>
                  <a:lnTo>
                    <a:pt x="733552" y="366776"/>
                  </a:lnTo>
                  <a:cubicBezTo>
                    <a:pt x="733552" y="569341"/>
                    <a:pt x="569341" y="733552"/>
                    <a:pt x="366776" y="733552"/>
                  </a:cubicBezTo>
                  <a:lnTo>
                    <a:pt x="366776" y="708152"/>
                  </a:lnTo>
                  <a:lnTo>
                    <a:pt x="366776" y="733552"/>
                  </a:lnTo>
                  <a:cubicBezTo>
                    <a:pt x="164211" y="733552"/>
                    <a:pt x="0" y="569341"/>
                    <a:pt x="0" y="366776"/>
                  </a:cubicBezTo>
                  <a:lnTo>
                    <a:pt x="25400" y="366776"/>
                  </a:lnTo>
                  <a:lnTo>
                    <a:pt x="50800" y="366776"/>
                  </a:lnTo>
                  <a:lnTo>
                    <a:pt x="25400" y="366776"/>
                  </a:lnTo>
                  <a:lnTo>
                    <a:pt x="0" y="366776"/>
                  </a:lnTo>
                  <a:moveTo>
                    <a:pt x="50800" y="366776"/>
                  </a:moveTo>
                  <a:cubicBezTo>
                    <a:pt x="50800" y="380746"/>
                    <a:pt x="39370" y="392176"/>
                    <a:pt x="25400" y="392176"/>
                  </a:cubicBezTo>
                  <a:cubicBezTo>
                    <a:pt x="11430" y="392176"/>
                    <a:pt x="0" y="380746"/>
                    <a:pt x="0" y="366776"/>
                  </a:cubicBezTo>
                  <a:cubicBezTo>
                    <a:pt x="0" y="352806"/>
                    <a:pt x="11430" y="341376"/>
                    <a:pt x="25400" y="341376"/>
                  </a:cubicBezTo>
                  <a:cubicBezTo>
                    <a:pt x="39370" y="341376"/>
                    <a:pt x="50800" y="352806"/>
                    <a:pt x="50800" y="366776"/>
                  </a:cubicBezTo>
                  <a:cubicBezTo>
                    <a:pt x="50800" y="541274"/>
                    <a:pt x="192278" y="682752"/>
                    <a:pt x="366776" y="682752"/>
                  </a:cubicBezTo>
                  <a:cubicBezTo>
                    <a:pt x="541274" y="682752"/>
                    <a:pt x="682752" y="541274"/>
                    <a:pt x="682752" y="366776"/>
                  </a:cubicBezTo>
                  <a:cubicBezTo>
                    <a:pt x="682752" y="192278"/>
                    <a:pt x="541274" y="50800"/>
                    <a:pt x="366776" y="50800"/>
                  </a:cubicBezTo>
                  <a:lnTo>
                    <a:pt x="366776" y="25400"/>
                  </a:lnTo>
                  <a:lnTo>
                    <a:pt x="366776" y="50800"/>
                  </a:lnTo>
                  <a:cubicBezTo>
                    <a:pt x="192278" y="50800"/>
                    <a:pt x="50800" y="192278"/>
                    <a:pt x="50800" y="366776"/>
                  </a:cubicBez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5525750" y="2358390"/>
            <a:ext cx="403860" cy="403860"/>
            <a:chOff x="0" y="0"/>
            <a:chExt cx="538480" cy="538480"/>
          </a:xfrm>
        </p:grpSpPr>
        <p:sp>
          <p:nvSpPr>
            <p:cNvPr id="17" name="Freeform 17"/>
            <p:cNvSpPr/>
            <p:nvPr/>
          </p:nvSpPr>
          <p:spPr>
            <a:xfrm>
              <a:off x="25400" y="25400"/>
              <a:ext cx="487680" cy="487680"/>
            </a:xfrm>
            <a:custGeom>
              <a:avLst/>
              <a:gdLst/>
              <a:ahLst/>
              <a:cxnLst/>
              <a:rect l="l" t="t" r="r" b="b"/>
              <a:pathLst>
                <a:path w="487680" h="487680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cubicBezTo>
                    <a:pt x="378460" y="0"/>
                    <a:pt x="487680" y="109220"/>
                    <a:pt x="487680" y="243840"/>
                  </a:cubicBezTo>
                  <a:cubicBezTo>
                    <a:pt x="487680" y="378460"/>
                    <a:pt x="378460" y="487680"/>
                    <a:pt x="243840" y="487680"/>
                  </a:cubicBezTo>
                  <a:cubicBezTo>
                    <a:pt x="109220" y="487680"/>
                    <a:pt x="0" y="378460"/>
                    <a:pt x="0" y="243840"/>
                  </a:cubicBezTo>
                  <a:close/>
                </a:path>
              </a:pathLst>
            </a:custGeom>
            <a:solidFill>
              <a:srgbClr val="00A8FF">
                <a:alpha val="35686"/>
              </a:srgbClr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538480" cy="538480"/>
            </a:xfrm>
            <a:custGeom>
              <a:avLst/>
              <a:gdLst/>
              <a:ahLst/>
              <a:cxnLst/>
              <a:rect l="l" t="t" r="r" b="b"/>
              <a:pathLst>
                <a:path w="538480" h="538480">
                  <a:moveTo>
                    <a:pt x="0" y="269240"/>
                  </a:moveTo>
                  <a:cubicBezTo>
                    <a:pt x="0" y="120523"/>
                    <a:pt x="120523" y="0"/>
                    <a:pt x="269240" y="0"/>
                  </a:cubicBezTo>
                  <a:lnTo>
                    <a:pt x="269240" y="25400"/>
                  </a:lnTo>
                  <a:lnTo>
                    <a:pt x="269240" y="0"/>
                  </a:lnTo>
                  <a:cubicBezTo>
                    <a:pt x="417957" y="0"/>
                    <a:pt x="538480" y="120523"/>
                    <a:pt x="538480" y="269240"/>
                  </a:cubicBezTo>
                  <a:lnTo>
                    <a:pt x="513080" y="269240"/>
                  </a:lnTo>
                  <a:lnTo>
                    <a:pt x="538480" y="269240"/>
                  </a:lnTo>
                  <a:cubicBezTo>
                    <a:pt x="538480" y="417957"/>
                    <a:pt x="417957" y="538480"/>
                    <a:pt x="269240" y="538480"/>
                  </a:cubicBezTo>
                  <a:lnTo>
                    <a:pt x="269240" y="513080"/>
                  </a:lnTo>
                  <a:lnTo>
                    <a:pt x="269240" y="538480"/>
                  </a:lnTo>
                  <a:cubicBezTo>
                    <a:pt x="120523" y="538480"/>
                    <a:pt x="0" y="417957"/>
                    <a:pt x="0" y="269240"/>
                  </a:cubicBezTo>
                  <a:lnTo>
                    <a:pt x="25400" y="269240"/>
                  </a:lnTo>
                  <a:lnTo>
                    <a:pt x="5080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cubicBezTo>
                    <a:pt x="50800" y="283210"/>
                    <a:pt x="39370" y="294640"/>
                    <a:pt x="25400" y="294640"/>
                  </a:cubicBezTo>
                  <a:cubicBezTo>
                    <a:pt x="11430" y="294640"/>
                    <a:pt x="0" y="283210"/>
                    <a:pt x="0" y="269240"/>
                  </a:cubicBezTo>
                  <a:cubicBezTo>
                    <a:pt x="0" y="255270"/>
                    <a:pt x="11430" y="243840"/>
                    <a:pt x="25400" y="243840"/>
                  </a:cubicBezTo>
                  <a:cubicBezTo>
                    <a:pt x="39370" y="243840"/>
                    <a:pt x="50800" y="255270"/>
                    <a:pt x="50800" y="269240"/>
                  </a:cubicBezTo>
                  <a:cubicBezTo>
                    <a:pt x="50800" y="389890"/>
                    <a:pt x="148590" y="487680"/>
                    <a:pt x="269240" y="487680"/>
                  </a:cubicBezTo>
                  <a:cubicBezTo>
                    <a:pt x="389890" y="487680"/>
                    <a:pt x="487680" y="389890"/>
                    <a:pt x="487680" y="269240"/>
                  </a:cubicBezTo>
                  <a:cubicBezTo>
                    <a:pt x="487680" y="148590"/>
                    <a:pt x="389890" y="50800"/>
                    <a:pt x="269240" y="50800"/>
                  </a:cubicBezTo>
                  <a:lnTo>
                    <a:pt x="269240" y="25400"/>
                  </a:lnTo>
                  <a:lnTo>
                    <a:pt x="269240" y="50800"/>
                  </a:lnTo>
                  <a:cubicBezTo>
                    <a:pt x="148590" y="50800"/>
                    <a:pt x="50800" y="148590"/>
                    <a:pt x="50800" y="269240"/>
                  </a:cubicBezTo>
                  <a:close/>
                </a:path>
              </a:pathLst>
            </a:custGeom>
            <a:solidFill>
              <a:srgbClr val="00A8FF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6440150" y="2907030"/>
            <a:ext cx="623316" cy="623316"/>
            <a:chOff x="0" y="0"/>
            <a:chExt cx="831088" cy="831088"/>
          </a:xfrm>
        </p:grpSpPr>
        <p:sp>
          <p:nvSpPr>
            <p:cNvPr id="20" name="Freeform 20"/>
            <p:cNvSpPr/>
            <p:nvPr/>
          </p:nvSpPr>
          <p:spPr>
            <a:xfrm>
              <a:off x="25400" y="25400"/>
              <a:ext cx="780288" cy="780288"/>
            </a:xfrm>
            <a:custGeom>
              <a:avLst/>
              <a:gdLst/>
              <a:ahLst/>
              <a:cxnLst/>
              <a:rect l="l" t="t" r="r" b="b"/>
              <a:pathLst>
                <a:path w="780288" h="780288">
                  <a:moveTo>
                    <a:pt x="0" y="390144"/>
                  </a:moveTo>
                  <a:cubicBezTo>
                    <a:pt x="0" y="174625"/>
                    <a:pt x="174625" y="0"/>
                    <a:pt x="390144" y="0"/>
                  </a:cubicBezTo>
                  <a:cubicBezTo>
                    <a:pt x="605663" y="0"/>
                    <a:pt x="780288" y="174625"/>
                    <a:pt x="780288" y="390144"/>
                  </a:cubicBezTo>
                  <a:cubicBezTo>
                    <a:pt x="780288" y="605663"/>
                    <a:pt x="605663" y="780288"/>
                    <a:pt x="390144" y="780288"/>
                  </a:cubicBezTo>
                  <a:cubicBezTo>
                    <a:pt x="174625" y="780288"/>
                    <a:pt x="0" y="605663"/>
                    <a:pt x="0" y="390144"/>
                  </a:cubicBezTo>
                  <a:close/>
                </a:path>
              </a:pathLst>
            </a:custGeom>
            <a:solidFill>
              <a:srgbClr val="028090">
                <a:alpha val="35686"/>
              </a:srgbClr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31088" cy="831088"/>
            </a:xfrm>
            <a:custGeom>
              <a:avLst/>
              <a:gdLst/>
              <a:ahLst/>
              <a:cxnLst/>
              <a:rect l="l" t="t" r="r" b="b"/>
              <a:pathLst>
                <a:path w="831088" h="831088">
                  <a:moveTo>
                    <a:pt x="0" y="415544"/>
                  </a:moveTo>
                  <a:cubicBezTo>
                    <a:pt x="0" y="186055"/>
                    <a:pt x="186055" y="0"/>
                    <a:pt x="415544" y="0"/>
                  </a:cubicBezTo>
                  <a:lnTo>
                    <a:pt x="415544" y="25400"/>
                  </a:lnTo>
                  <a:lnTo>
                    <a:pt x="415544" y="0"/>
                  </a:lnTo>
                  <a:cubicBezTo>
                    <a:pt x="645033" y="0"/>
                    <a:pt x="831088" y="186055"/>
                    <a:pt x="831088" y="415544"/>
                  </a:cubicBezTo>
                  <a:cubicBezTo>
                    <a:pt x="831088" y="645033"/>
                    <a:pt x="645033" y="831088"/>
                    <a:pt x="415544" y="831088"/>
                  </a:cubicBezTo>
                  <a:lnTo>
                    <a:pt x="415544" y="805688"/>
                  </a:lnTo>
                  <a:lnTo>
                    <a:pt x="415544" y="831088"/>
                  </a:lnTo>
                  <a:cubicBezTo>
                    <a:pt x="186055" y="831088"/>
                    <a:pt x="0" y="645033"/>
                    <a:pt x="0" y="415544"/>
                  </a:cubicBezTo>
                  <a:lnTo>
                    <a:pt x="25400" y="415544"/>
                  </a:lnTo>
                  <a:lnTo>
                    <a:pt x="47244" y="428498"/>
                  </a:lnTo>
                  <a:cubicBezTo>
                    <a:pt x="41402" y="438277"/>
                    <a:pt x="29718" y="443103"/>
                    <a:pt x="18669" y="440055"/>
                  </a:cubicBezTo>
                  <a:cubicBezTo>
                    <a:pt x="7620" y="437007"/>
                    <a:pt x="0" y="426974"/>
                    <a:pt x="0" y="415544"/>
                  </a:cubicBezTo>
                  <a:moveTo>
                    <a:pt x="50800" y="415544"/>
                  </a:moveTo>
                  <a:lnTo>
                    <a:pt x="25400" y="415544"/>
                  </a:lnTo>
                  <a:lnTo>
                    <a:pt x="3556" y="402590"/>
                  </a:lnTo>
                  <a:cubicBezTo>
                    <a:pt x="9398" y="392811"/>
                    <a:pt x="21082" y="387985"/>
                    <a:pt x="32131" y="391033"/>
                  </a:cubicBezTo>
                  <a:cubicBezTo>
                    <a:pt x="43180" y="394081"/>
                    <a:pt x="50800" y="404114"/>
                    <a:pt x="50800" y="415544"/>
                  </a:cubicBezTo>
                  <a:cubicBezTo>
                    <a:pt x="50800" y="616966"/>
                    <a:pt x="214122" y="780288"/>
                    <a:pt x="415544" y="780288"/>
                  </a:cubicBezTo>
                  <a:cubicBezTo>
                    <a:pt x="616966" y="780288"/>
                    <a:pt x="780288" y="616966"/>
                    <a:pt x="780288" y="415544"/>
                  </a:cubicBezTo>
                  <a:lnTo>
                    <a:pt x="805688" y="415544"/>
                  </a:lnTo>
                  <a:lnTo>
                    <a:pt x="780288" y="415544"/>
                  </a:lnTo>
                  <a:cubicBezTo>
                    <a:pt x="780288" y="214122"/>
                    <a:pt x="616966" y="50800"/>
                    <a:pt x="415544" y="50800"/>
                  </a:cubicBezTo>
                  <a:lnTo>
                    <a:pt x="415544" y="25400"/>
                  </a:lnTo>
                  <a:lnTo>
                    <a:pt x="415544" y="50800"/>
                  </a:lnTo>
                  <a:cubicBezTo>
                    <a:pt x="214122" y="50800"/>
                    <a:pt x="50800" y="214122"/>
                    <a:pt x="50800" y="415544"/>
                  </a:cubicBezTo>
                  <a:close/>
                </a:path>
              </a:pathLst>
            </a:custGeom>
            <a:solidFill>
              <a:srgbClr val="028090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731520" y="2194560"/>
            <a:ext cx="16824960" cy="2011680"/>
            <a:chOff x="0" y="0"/>
            <a:chExt cx="22433280" cy="268224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2433280" cy="2682240"/>
            </a:xfrm>
            <a:custGeom>
              <a:avLst/>
              <a:gdLst/>
              <a:ahLst/>
              <a:cxnLst/>
              <a:rect l="l" t="t" r="r" b="b"/>
              <a:pathLst>
                <a:path w="22433280" h="2682240">
                  <a:moveTo>
                    <a:pt x="0" y="0"/>
                  </a:moveTo>
                  <a:lnTo>
                    <a:pt x="22433280" y="0"/>
                  </a:lnTo>
                  <a:lnTo>
                    <a:pt x="22433280" y="2682240"/>
                  </a:lnTo>
                  <a:lnTo>
                    <a:pt x="0" y="26822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2965" b="-112965"/>
              </a:stretch>
            </a:blipFill>
          </p:spPr>
        </p:sp>
        <p:sp>
          <p:nvSpPr>
            <p:cNvPr id="24" name="TextBox 24"/>
            <p:cNvSpPr txBox="1"/>
            <p:nvPr/>
          </p:nvSpPr>
          <p:spPr>
            <a:xfrm>
              <a:off x="0" y="-209550"/>
              <a:ext cx="22433280" cy="28917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2480"/>
                </a:lnSpc>
              </a:pPr>
              <a:r>
                <a:rPr lang="en-US" sz="104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GraphInsights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31520" y="4114800"/>
            <a:ext cx="16459200" cy="914400"/>
            <a:chOff x="0" y="0"/>
            <a:chExt cx="21945600" cy="12192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1945600" cy="1219200"/>
            </a:xfrm>
            <a:custGeom>
              <a:avLst/>
              <a:gdLst/>
              <a:ahLst/>
              <a:cxnLst/>
              <a:rect l="l" t="t" r="r" b="b"/>
              <a:pathLst>
                <a:path w="21945600" h="1219200">
                  <a:moveTo>
                    <a:pt x="0" y="0"/>
                  </a:moveTo>
                  <a:lnTo>
                    <a:pt x="21945600" y="0"/>
                  </a:lnTo>
                  <a:lnTo>
                    <a:pt x="2194560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300730" b="-300730"/>
              </a:stretch>
            </a:blipFill>
          </p:spPr>
        </p:sp>
        <p:sp>
          <p:nvSpPr>
            <p:cNvPr id="27" name="TextBox 27"/>
            <p:cNvSpPr txBox="1"/>
            <p:nvPr/>
          </p:nvSpPr>
          <p:spPr>
            <a:xfrm>
              <a:off x="0" y="-76200"/>
              <a:ext cx="21945600" cy="12954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280"/>
                </a:lnSpc>
              </a:pPr>
              <a:r>
                <a:rPr lang="en-US" sz="4400" dirty="0">
                  <a:solidFill>
                    <a:srgbClr val="00A8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An Interactive Graph Dashboard for Network Topology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31520" y="4937760"/>
            <a:ext cx="16459200" cy="822960"/>
            <a:chOff x="0" y="0"/>
            <a:chExt cx="21945600" cy="109728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21945600" cy="1097280"/>
            </a:xfrm>
            <a:custGeom>
              <a:avLst/>
              <a:gdLst/>
              <a:ahLst/>
              <a:cxnLst/>
              <a:rect l="l" t="t" r="r" b="b"/>
              <a:pathLst>
                <a:path w="21945600" h="1097280">
                  <a:moveTo>
                    <a:pt x="0" y="0"/>
                  </a:moveTo>
                  <a:lnTo>
                    <a:pt x="21945600" y="0"/>
                  </a:lnTo>
                  <a:lnTo>
                    <a:pt x="2194560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339700" b="-339700"/>
              </a:stretch>
            </a:blip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21945600" cy="117348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280"/>
                </a:lnSpc>
              </a:pPr>
              <a:r>
                <a:rPr lang="en-US" sz="4400">
                  <a:solidFill>
                    <a:srgbClr val="00A8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&amp; Centrality Analysis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731520" y="5943600"/>
            <a:ext cx="8229600" cy="54864"/>
            <a:chOff x="0" y="0"/>
            <a:chExt cx="10972800" cy="73152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0972800" cy="73152"/>
            </a:xfrm>
            <a:custGeom>
              <a:avLst/>
              <a:gdLst/>
              <a:ahLst/>
              <a:cxnLst/>
              <a:rect l="l" t="t" r="r" b="b"/>
              <a:pathLst>
                <a:path w="10972800" h="73152">
                  <a:moveTo>
                    <a:pt x="0" y="0"/>
                  </a:moveTo>
                  <a:lnTo>
                    <a:pt x="10972800" y="0"/>
                  </a:lnTo>
                  <a:lnTo>
                    <a:pt x="10972800" y="73152"/>
                  </a:lnTo>
                  <a:lnTo>
                    <a:pt x="0" y="73152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731520" y="6217920"/>
            <a:ext cx="16459200" cy="1463040"/>
            <a:chOff x="0" y="0"/>
            <a:chExt cx="21945600" cy="97536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1945600" cy="975360"/>
            </a:xfrm>
            <a:custGeom>
              <a:avLst/>
              <a:gdLst/>
              <a:ahLst/>
              <a:cxnLst/>
              <a:rect l="l" t="t" r="r" b="b"/>
              <a:pathLst>
                <a:path w="21945600" h="975360">
                  <a:moveTo>
                    <a:pt x="0" y="0"/>
                  </a:moveTo>
                  <a:lnTo>
                    <a:pt x="21945600" y="0"/>
                  </a:lnTo>
                  <a:lnTo>
                    <a:pt x="219456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388413" b="-388413"/>
              </a:stretch>
            </a:blipFill>
          </p:spPr>
        </p:sp>
        <p:sp>
          <p:nvSpPr>
            <p:cNvPr id="35" name="TextBox 35"/>
            <p:cNvSpPr txBox="1"/>
            <p:nvPr/>
          </p:nvSpPr>
          <p:spPr>
            <a:xfrm>
              <a:off x="0" y="-57150"/>
              <a:ext cx="21945600" cy="10325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Michael Fernandes - 2509006</a:t>
              </a:r>
            </a:p>
            <a:p>
              <a:pPr algn="l">
                <a:lnSpc>
                  <a:spcPts val="3120"/>
                </a:lnSpc>
              </a:pPr>
              <a:r>
                <a:rPr lang="en-US" sz="26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Manav Williams - 2509037</a:t>
              </a:r>
            </a:p>
            <a:p>
              <a:pPr algn="l">
                <a:lnSpc>
                  <a:spcPts val="3120"/>
                </a:lnSpc>
              </a:pPr>
              <a:r>
                <a:rPr lang="en-US" sz="26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Anshul Shashidhar- 2509012</a:t>
              </a:r>
            </a:p>
          </p:txBody>
        </p:sp>
      </p:grpSp>
      <p:sp>
        <p:nvSpPr>
          <p:cNvPr id="37" name="Freeform 37"/>
          <p:cNvSpPr/>
          <p:nvPr/>
        </p:nvSpPr>
        <p:spPr>
          <a:xfrm>
            <a:off x="731520" y="7040880"/>
            <a:ext cx="16459200" cy="640080"/>
          </a:xfrm>
          <a:custGeom>
            <a:avLst/>
            <a:gdLst/>
            <a:ahLst/>
            <a:cxnLst/>
            <a:rect l="l" t="t" r="r" b="b"/>
            <a:pathLst>
              <a:path w="21945600" h="853440">
                <a:moveTo>
                  <a:pt x="0" y="0"/>
                </a:moveTo>
                <a:lnTo>
                  <a:pt x="21945600" y="0"/>
                </a:lnTo>
                <a:lnTo>
                  <a:pt x="21945600" y="853440"/>
                </a:lnTo>
                <a:lnTo>
                  <a:pt x="0" y="85344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451043" b="-451043"/>
            </a:stretch>
          </a:blipFill>
        </p:spPr>
      </p:sp>
      <p:grpSp>
        <p:nvGrpSpPr>
          <p:cNvPr id="39" name="Group 39"/>
          <p:cNvGrpSpPr/>
          <p:nvPr/>
        </p:nvGrpSpPr>
        <p:grpSpPr>
          <a:xfrm>
            <a:off x="718823" y="8216903"/>
            <a:ext cx="3683003" cy="720347"/>
            <a:chOff x="0" y="0"/>
            <a:chExt cx="4910671" cy="960463"/>
          </a:xfrm>
        </p:grpSpPr>
        <p:sp>
          <p:nvSpPr>
            <p:cNvPr id="40" name="Freeform 40"/>
            <p:cNvSpPr/>
            <p:nvPr/>
          </p:nvSpPr>
          <p:spPr>
            <a:xfrm>
              <a:off x="16891" y="16891"/>
              <a:ext cx="4876800" cy="926592"/>
            </a:xfrm>
            <a:custGeom>
              <a:avLst/>
              <a:gdLst/>
              <a:ahLst/>
              <a:cxnLst/>
              <a:rect l="l" t="t" r="r" b="b"/>
              <a:pathLst>
                <a:path w="4876800" h="926592">
                  <a:moveTo>
                    <a:pt x="0" y="0"/>
                  </a:moveTo>
                  <a:lnTo>
                    <a:pt x="4876800" y="0"/>
                  </a:lnTo>
                  <a:lnTo>
                    <a:pt x="4876800" y="926592"/>
                  </a:lnTo>
                  <a:lnTo>
                    <a:pt x="0" y="926592"/>
                  </a:lnTo>
                  <a:close/>
                </a:path>
              </a:pathLst>
            </a:custGeom>
            <a:solidFill>
              <a:srgbClr val="1E6FD9">
                <a:alpha val="15686"/>
              </a:srgbClr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4910582" cy="960376"/>
            </a:xfrm>
            <a:custGeom>
              <a:avLst/>
              <a:gdLst/>
              <a:ahLst/>
              <a:cxnLst/>
              <a:rect l="l" t="t" r="r" b="b"/>
              <a:pathLst>
                <a:path w="4910582" h="960376">
                  <a:moveTo>
                    <a:pt x="16891" y="0"/>
                  </a:moveTo>
                  <a:lnTo>
                    <a:pt x="4893691" y="0"/>
                  </a:lnTo>
                  <a:cubicBezTo>
                    <a:pt x="4903089" y="0"/>
                    <a:pt x="4910582" y="7620"/>
                    <a:pt x="4910582" y="16891"/>
                  </a:cubicBezTo>
                  <a:lnTo>
                    <a:pt x="4910582" y="943483"/>
                  </a:lnTo>
                  <a:cubicBezTo>
                    <a:pt x="4910582" y="952881"/>
                    <a:pt x="4902962" y="960374"/>
                    <a:pt x="4893691" y="960374"/>
                  </a:cubicBezTo>
                  <a:lnTo>
                    <a:pt x="16891" y="960374"/>
                  </a:lnTo>
                  <a:cubicBezTo>
                    <a:pt x="7620" y="960501"/>
                    <a:pt x="0" y="952881"/>
                    <a:pt x="0" y="9434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43483"/>
                  </a:lnTo>
                  <a:lnTo>
                    <a:pt x="16891" y="943483"/>
                  </a:lnTo>
                  <a:lnTo>
                    <a:pt x="16891" y="926592"/>
                  </a:lnTo>
                  <a:lnTo>
                    <a:pt x="4893691" y="926592"/>
                  </a:lnTo>
                  <a:lnTo>
                    <a:pt x="4893691" y="943483"/>
                  </a:lnTo>
                  <a:lnTo>
                    <a:pt x="4876800" y="943483"/>
                  </a:lnTo>
                  <a:lnTo>
                    <a:pt x="4876800" y="16891"/>
                  </a:lnTo>
                  <a:lnTo>
                    <a:pt x="4893691" y="16891"/>
                  </a:lnTo>
                  <a:lnTo>
                    <a:pt x="4893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731520" y="8229600"/>
            <a:ext cx="3657600" cy="694944"/>
            <a:chOff x="0" y="0"/>
            <a:chExt cx="4876800" cy="92659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4876800" cy="926592"/>
            </a:xfrm>
            <a:custGeom>
              <a:avLst/>
              <a:gdLst/>
              <a:ahLst/>
              <a:cxnLst/>
              <a:rect l="l" t="t" r="r" b="b"/>
              <a:pathLst>
                <a:path w="4876800" h="926592">
                  <a:moveTo>
                    <a:pt x="0" y="0"/>
                  </a:moveTo>
                  <a:lnTo>
                    <a:pt x="4876800" y="0"/>
                  </a:lnTo>
                  <a:lnTo>
                    <a:pt x="487680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2552" b="-52552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4876800" cy="96469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400"/>
                </a:lnSpc>
              </a:pPr>
              <a:r>
                <a:rPr lang="en-IN" sz="3200" dirty="0">
                  <a:solidFill>
                    <a:schemeClr val="bg1"/>
                  </a:solidFill>
                </a:rPr>
                <a:t>PSBDA6005CR1PR</a:t>
              </a:r>
              <a:endParaRPr lang="en-US" sz="3600" dirty="0">
                <a:solidFill>
                  <a:schemeClr val="bg1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Real-World Application: </a:t>
              </a:r>
              <a:r>
                <a:rPr lang="en-US" sz="5599" b="1" dirty="0" err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Linkedin</a:t>
              </a: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Network Influence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56881" y="1468626"/>
            <a:ext cx="8346443" cy="7789674"/>
            <a:chOff x="0" y="0"/>
            <a:chExt cx="11128591" cy="3642703"/>
          </a:xfrm>
        </p:grpSpPr>
        <p:sp>
          <p:nvSpPr>
            <p:cNvPr id="16" name="Freeform 16"/>
            <p:cNvSpPr/>
            <p:nvPr/>
          </p:nvSpPr>
          <p:spPr>
            <a:xfrm>
              <a:off x="16891" y="16891"/>
              <a:ext cx="11094720" cy="3608832"/>
            </a:xfrm>
            <a:custGeom>
              <a:avLst/>
              <a:gdLst/>
              <a:ahLst/>
              <a:cxnLst/>
              <a:rect l="l" t="t" r="r" b="b"/>
              <a:pathLst>
                <a:path w="11094720" h="3608832">
                  <a:moveTo>
                    <a:pt x="0" y="0"/>
                  </a:moveTo>
                  <a:lnTo>
                    <a:pt x="11094720" y="0"/>
                  </a:lnTo>
                  <a:lnTo>
                    <a:pt x="11094720" y="3608832"/>
                  </a:lnTo>
                  <a:lnTo>
                    <a:pt x="0" y="360883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11128501" cy="3642614"/>
            </a:xfrm>
            <a:custGeom>
              <a:avLst/>
              <a:gdLst/>
              <a:ahLst/>
              <a:cxnLst/>
              <a:rect l="l" t="t" r="r" b="b"/>
              <a:pathLst>
                <a:path w="11128501" h="3642614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3625723"/>
                  </a:lnTo>
                  <a:cubicBezTo>
                    <a:pt x="11128501" y="3635121"/>
                    <a:pt x="11120882" y="3642614"/>
                    <a:pt x="11111611" y="3642614"/>
                  </a:cubicBezTo>
                  <a:lnTo>
                    <a:pt x="16891" y="3642614"/>
                  </a:lnTo>
                  <a:cubicBezTo>
                    <a:pt x="7493" y="3642614"/>
                    <a:pt x="0" y="3634994"/>
                    <a:pt x="0" y="362572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3625723"/>
                  </a:lnTo>
                  <a:lnTo>
                    <a:pt x="16891" y="3625723"/>
                  </a:lnTo>
                  <a:lnTo>
                    <a:pt x="16891" y="3608832"/>
                  </a:lnTo>
                  <a:lnTo>
                    <a:pt x="11111611" y="3608832"/>
                  </a:lnTo>
                  <a:lnTo>
                    <a:pt x="11111611" y="3625723"/>
                  </a:lnTo>
                  <a:lnTo>
                    <a:pt x="11094720" y="3625723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535943" y="1511617"/>
            <a:ext cx="8059417" cy="3936683"/>
            <a:chOff x="-504609" y="-2617471"/>
            <a:chExt cx="10745889" cy="347091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-504609" y="-2617471"/>
              <a:ext cx="10241280" cy="91059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The Degree Fallacy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09049" y="1971660"/>
            <a:ext cx="7680960" cy="1823100"/>
            <a:chOff x="0" y="-47625"/>
            <a:chExt cx="10241280" cy="2430799"/>
          </a:xfrm>
        </p:grpSpPr>
        <p:sp>
          <p:nvSpPr>
            <p:cNvPr id="24" name="Freeform 24"/>
            <p:cNvSpPr/>
            <p:nvPr/>
          </p:nvSpPr>
          <p:spPr>
            <a:xfrm>
              <a:off x="0" y="188614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 recruiter doesn't necessarily need the most connections (Degree). Having 500+ connections to people in the same industry is less valuable than being the bridge between industries.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436406" y="4891580"/>
            <a:ext cx="7726709" cy="710804"/>
            <a:chOff x="-60999" y="-57150"/>
            <a:chExt cx="10302279" cy="947738"/>
          </a:xfrm>
        </p:grpSpPr>
        <p:sp>
          <p:nvSpPr>
            <p:cNvPr id="32" name="Freeform 32"/>
            <p:cNvSpPr/>
            <p:nvPr/>
          </p:nvSpPr>
          <p:spPr>
            <a:xfrm>
              <a:off x="-60999" y="37148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33" name="TextBox 33"/>
            <p:cNvSpPr txBox="1"/>
            <p:nvPr/>
          </p:nvSpPr>
          <p:spPr>
            <a:xfrm>
              <a:off x="0" y="-57150"/>
              <a:ext cx="1024128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Betweenness = True Power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492132" y="5266586"/>
            <a:ext cx="7680960" cy="1645920"/>
            <a:chOff x="0" y="0"/>
            <a:chExt cx="10241280" cy="219456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High betweenness centrality identifies the true power brokers — people who sit at the crossroads of different communities and control information flow between them.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513587" y="3264648"/>
            <a:ext cx="7680960" cy="682942"/>
            <a:chOff x="0" y="-57150"/>
            <a:chExt cx="10241280" cy="91059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57150"/>
              <a:ext cx="1024128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Scale-Free Reality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482155" y="3559609"/>
            <a:ext cx="7680960" cy="1681639"/>
            <a:chOff x="0" y="-47625"/>
            <a:chExt cx="10241280" cy="2242185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47" name="TextBox 47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Real social networks are NOT random. They follow the </a:t>
              </a:r>
              <a:r>
                <a:rPr lang="en-US" sz="2200" dirty="0" err="1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Barabási</a:t>
              </a: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-Albert model: a few 'Influencers' (hubs) hold the network together while most nodes have very few connections.</a:t>
              </a: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492132" y="6596523"/>
            <a:ext cx="7697877" cy="682943"/>
            <a:chOff x="0" y="-57151"/>
            <a:chExt cx="10263836" cy="910591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55" name="TextBox 55"/>
            <p:cNvSpPr txBox="1"/>
            <p:nvPr/>
          </p:nvSpPr>
          <p:spPr>
            <a:xfrm>
              <a:off x="22556" y="-57151"/>
              <a:ext cx="10241280" cy="91059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Eigenvector vs. Degree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535943" y="7043149"/>
            <a:ext cx="7680960" cy="1645920"/>
            <a:chOff x="0" y="0"/>
            <a:chExt cx="10241280" cy="219456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58" name="TextBox 58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 mid-level connector who knows three industry leaders outranks a person with 200 connections to unknown people — this is eigenvector centrality in action.</a:t>
              </a:r>
            </a:p>
          </p:txBody>
        </p:sp>
      </p:grpSp>
      <p:pic>
        <p:nvPicPr>
          <p:cNvPr id="1026" name="Picture 2" descr="Four Social Selling Keys to LinkedIn Success">
            <a:extLst>
              <a:ext uri="{FF2B5EF4-FFF2-40B4-BE49-F238E27FC236}">
                <a16:creationId xmlns:a16="http://schemas.microsoft.com/office/drawing/2014/main" id="{E22B3B04-C839-57A3-099E-BD1A880BF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8735" y="1504746"/>
            <a:ext cx="9040013" cy="778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Results &amp; Analysis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48640" y="1828800"/>
            <a:ext cx="9144000" cy="640080"/>
            <a:chOff x="0" y="0"/>
            <a:chExt cx="12192000" cy="85344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192000" cy="853440"/>
            </a:xfrm>
            <a:custGeom>
              <a:avLst/>
              <a:gdLst/>
              <a:ahLst/>
              <a:cxnLst/>
              <a:rect l="l" t="t" r="r" b="b"/>
              <a:pathLst>
                <a:path w="12192000" h="853440">
                  <a:moveTo>
                    <a:pt x="0" y="0"/>
                  </a:moveTo>
                  <a:lnTo>
                    <a:pt x="12192000" y="0"/>
                  </a:lnTo>
                  <a:lnTo>
                    <a:pt x="121920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28357" b="-228357"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2192000" cy="8915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Degree Distribution (Erdős-Rényi Sample)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228583" y="2511047"/>
            <a:ext cx="7523483" cy="1634747"/>
            <a:chOff x="0" y="0"/>
            <a:chExt cx="10031311" cy="2179663"/>
          </a:xfrm>
        </p:grpSpPr>
        <p:sp>
          <p:nvSpPr>
            <p:cNvPr id="17" name="Freeform 17"/>
            <p:cNvSpPr/>
            <p:nvPr/>
          </p:nvSpPr>
          <p:spPr>
            <a:xfrm>
              <a:off x="16891" y="16891"/>
              <a:ext cx="9997440" cy="2145792"/>
            </a:xfrm>
            <a:custGeom>
              <a:avLst/>
              <a:gdLst/>
              <a:ahLst/>
              <a:cxnLst/>
              <a:rect l="l" t="t" r="r" b="b"/>
              <a:pathLst>
                <a:path w="9997440" h="2145792">
                  <a:moveTo>
                    <a:pt x="0" y="0"/>
                  </a:moveTo>
                  <a:lnTo>
                    <a:pt x="9997440" y="0"/>
                  </a:lnTo>
                  <a:lnTo>
                    <a:pt x="9997440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10031222" cy="2179574"/>
            </a:xfrm>
            <a:custGeom>
              <a:avLst/>
              <a:gdLst/>
              <a:ahLst/>
              <a:cxnLst/>
              <a:rect l="l" t="t" r="r" b="b"/>
              <a:pathLst>
                <a:path w="10031222" h="2179574">
                  <a:moveTo>
                    <a:pt x="16891" y="0"/>
                  </a:moveTo>
                  <a:lnTo>
                    <a:pt x="10014331" y="0"/>
                  </a:lnTo>
                  <a:cubicBezTo>
                    <a:pt x="10023729" y="0"/>
                    <a:pt x="10031222" y="7620"/>
                    <a:pt x="10031222" y="16891"/>
                  </a:cubicBezTo>
                  <a:lnTo>
                    <a:pt x="10031222" y="2162683"/>
                  </a:lnTo>
                  <a:cubicBezTo>
                    <a:pt x="10031222" y="2172081"/>
                    <a:pt x="10023602" y="2179574"/>
                    <a:pt x="10014331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0014331" y="2145792"/>
                  </a:lnTo>
                  <a:lnTo>
                    <a:pt x="10014331" y="2162683"/>
                  </a:lnTo>
                  <a:lnTo>
                    <a:pt x="9997440" y="2162683"/>
                  </a:lnTo>
                  <a:lnTo>
                    <a:pt x="9997440" y="16891"/>
                  </a:lnTo>
                  <a:lnTo>
                    <a:pt x="10014331" y="16891"/>
                  </a:lnTo>
                  <a:lnTo>
                    <a:pt x="100143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0570464" y="2670048"/>
            <a:ext cx="6949440" cy="548640"/>
            <a:chOff x="0" y="0"/>
            <a:chExt cx="9265920" cy="7315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9265920" cy="731520"/>
            </a:xfrm>
            <a:custGeom>
              <a:avLst/>
              <a:gdLst/>
              <a:ahLst/>
              <a:cxnLst/>
              <a:rect l="l" t="t" r="r" b="b"/>
              <a:pathLst>
                <a:path w="9265920" h="731520">
                  <a:moveTo>
                    <a:pt x="0" y="0"/>
                  </a:moveTo>
                  <a:lnTo>
                    <a:pt x="9265920" y="0"/>
                  </a:lnTo>
                  <a:lnTo>
                    <a:pt x="926592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6810" b="-196810"/>
              </a:stretch>
            </a:blip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9265920" cy="7696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Distribution Shift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570464" y="3291840"/>
            <a:ext cx="6949440" cy="768096"/>
            <a:chOff x="0" y="0"/>
            <a:chExt cx="9265920" cy="102412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9265920" cy="1024128"/>
            </a:xfrm>
            <a:custGeom>
              <a:avLst/>
              <a:gdLst/>
              <a:ahLst/>
              <a:cxnLst/>
              <a:rect l="l" t="t" r="r" b="b"/>
              <a:pathLst>
                <a:path w="9265920" h="1024128">
                  <a:moveTo>
                    <a:pt x="0" y="0"/>
                  </a:moveTo>
                  <a:lnTo>
                    <a:pt x="9265920" y="0"/>
                  </a:lnTo>
                  <a:lnTo>
                    <a:pt x="9265920" y="1024128"/>
                  </a:lnTo>
                  <a:lnTo>
                    <a:pt x="0" y="102412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26293" b="-126293"/>
              </a:stretch>
            </a:blip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9265920" cy="106222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Moving from Random to Scale-free shifts the bar chart from a bell curve to a power-law — a few nodes have extreme degrees.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228583" y="4339847"/>
            <a:ext cx="7523483" cy="1634747"/>
            <a:chOff x="0" y="0"/>
            <a:chExt cx="10031311" cy="2179663"/>
          </a:xfrm>
        </p:grpSpPr>
        <p:sp>
          <p:nvSpPr>
            <p:cNvPr id="28" name="Freeform 28"/>
            <p:cNvSpPr/>
            <p:nvPr/>
          </p:nvSpPr>
          <p:spPr>
            <a:xfrm>
              <a:off x="16891" y="16891"/>
              <a:ext cx="9997440" cy="2145792"/>
            </a:xfrm>
            <a:custGeom>
              <a:avLst/>
              <a:gdLst/>
              <a:ahLst/>
              <a:cxnLst/>
              <a:rect l="l" t="t" r="r" b="b"/>
              <a:pathLst>
                <a:path w="9997440" h="2145792">
                  <a:moveTo>
                    <a:pt x="0" y="0"/>
                  </a:moveTo>
                  <a:lnTo>
                    <a:pt x="9997440" y="0"/>
                  </a:lnTo>
                  <a:lnTo>
                    <a:pt x="9997440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10031222" cy="2179574"/>
            </a:xfrm>
            <a:custGeom>
              <a:avLst/>
              <a:gdLst/>
              <a:ahLst/>
              <a:cxnLst/>
              <a:rect l="l" t="t" r="r" b="b"/>
              <a:pathLst>
                <a:path w="10031222" h="2179574">
                  <a:moveTo>
                    <a:pt x="16891" y="0"/>
                  </a:moveTo>
                  <a:lnTo>
                    <a:pt x="10014331" y="0"/>
                  </a:lnTo>
                  <a:cubicBezTo>
                    <a:pt x="10023729" y="0"/>
                    <a:pt x="10031222" y="7620"/>
                    <a:pt x="10031222" y="16891"/>
                  </a:cubicBezTo>
                  <a:lnTo>
                    <a:pt x="10031222" y="2162683"/>
                  </a:lnTo>
                  <a:cubicBezTo>
                    <a:pt x="10031222" y="2172081"/>
                    <a:pt x="10023602" y="2179574"/>
                    <a:pt x="10014331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0014331" y="2145792"/>
                  </a:lnTo>
                  <a:lnTo>
                    <a:pt x="10014331" y="2162683"/>
                  </a:lnTo>
                  <a:lnTo>
                    <a:pt x="9997440" y="2162683"/>
                  </a:lnTo>
                  <a:lnTo>
                    <a:pt x="9997440" y="16891"/>
                  </a:lnTo>
                  <a:lnTo>
                    <a:pt x="10014331" y="16891"/>
                  </a:lnTo>
                  <a:lnTo>
                    <a:pt x="100143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32" name="Group 32"/>
          <p:cNvGrpSpPr/>
          <p:nvPr/>
        </p:nvGrpSpPr>
        <p:grpSpPr>
          <a:xfrm>
            <a:off x="10570464" y="4498848"/>
            <a:ext cx="6949440" cy="548640"/>
            <a:chOff x="0" y="0"/>
            <a:chExt cx="9265920" cy="73152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9265920" cy="731520"/>
            </a:xfrm>
            <a:custGeom>
              <a:avLst/>
              <a:gdLst/>
              <a:ahLst/>
              <a:cxnLst/>
              <a:rect l="l" t="t" r="r" b="b"/>
              <a:pathLst>
                <a:path w="9265920" h="731520">
                  <a:moveTo>
                    <a:pt x="0" y="0"/>
                  </a:moveTo>
                  <a:lnTo>
                    <a:pt x="9265920" y="0"/>
                  </a:lnTo>
                  <a:lnTo>
                    <a:pt x="926592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6810" b="-196810"/>
              </a:stretch>
            </a:blip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9265920" cy="7696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Degree vs. Betweenness Anomalies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0570464" y="5120640"/>
            <a:ext cx="6949440" cy="768096"/>
            <a:chOff x="0" y="0"/>
            <a:chExt cx="9265920" cy="102412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9265920" cy="1024128"/>
            </a:xfrm>
            <a:custGeom>
              <a:avLst/>
              <a:gdLst/>
              <a:ahLst/>
              <a:cxnLst/>
              <a:rect l="l" t="t" r="r" b="b"/>
              <a:pathLst>
                <a:path w="9265920" h="1024128">
                  <a:moveTo>
                    <a:pt x="0" y="0"/>
                  </a:moveTo>
                  <a:lnTo>
                    <a:pt x="9265920" y="0"/>
                  </a:lnTo>
                  <a:lnTo>
                    <a:pt x="9265920" y="1024128"/>
                  </a:lnTo>
                  <a:lnTo>
                    <a:pt x="0" y="102412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26293" b="-126293"/>
              </a:stretch>
            </a:blipFill>
          </p:spPr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9265920" cy="106222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Our scatter plot reveals 'quiet bridges' — nodes with low degree but high betweenness are the most interesting structural actors.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0228583" y="6168647"/>
            <a:ext cx="7523483" cy="1634747"/>
            <a:chOff x="0" y="0"/>
            <a:chExt cx="10031311" cy="2179663"/>
          </a:xfrm>
        </p:grpSpPr>
        <p:sp>
          <p:nvSpPr>
            <p:cNvPr id="39" name="Freeform 39"/>
            <p:cNvSpPr/>
            <p:nvPr/>
          </p:nvSpPr>
          <p:spPr>
            <a:xfrm>
              <a:off x="16891" y="16891"/>
              <a:ext cx="9997440" cy="2145792"/>
            </a:xfrm>
            <a:custGeom>
              <a:avLst/>
              <a:gdLst/>
              <a:ahLst/>
              <a:cxnLst/>
              <a:rect l="l" t="t" r="r" b="b"/>
              <a:pathLst>
                <a:path w="9997440" h="2145792">
                  <a:moveTo>
                    <a:pt x="0" y="0"/>
                  </a:moveTo>
                  <a:lnTo>
                    <a:pt x="9997440" y="0"/>
                  </a:lnTo>
                  <a:lnTo>
                    <a:pt x="9997440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10031222" cy="2179574"/>
            </a:xfrm>
            <a:custGeom>
              <a:avLst/>
              <a:gdLst/>
              <a:ahLst/>
              <a:cxnLst/>
              <a:rect l="l" t="t" r="r" b="b"/>
              <a:pathLst>
                <a:path w="10031222" h="2179574">
                  <a:moveTo>
                    <a:pt x="16891" y="0"/>
                  </a:moveTo>
                  <a:lnTo>
                    <a:pt x="10014331" y="0"/>
                  </a:lnTo>
                  <a:cubicBezTo>
                    <a:pt x="10023729" y="0"/>
                    <a:pt x="10031222" y="7620"/>
                    <a:pt x="10031222" y="16891"/>
                  </a:cubicBezTo>
                  <a:lnTo>
                    <a:pt x="10031222" y="2162683"/>
                  </a:lnTo>
                  <a:cubicBezTo>
                    <a:pt x="10031222" y="2172081"/>
                    <a:pt x="10023602" y="2179574"/>
                    <a:pt x="10014331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0014331" y="2145792"/>
                  </a:lnTo>
                  <a:lnTo>
                    <a:pt x="10014331" y="2162683"/>
                  </a:lnTo>
                  <a:lnTo>
                    <a:pt x="9997440" y="2162683"/>
                  </a:lnTo>
                  <a:lnTo>
                    <a:pt x="9997440" y="16891"/>
                  </a:lnTo>
                  <a:lnTo>
                    <a:pt x="10014331" y="16891"/>
                  </a:lnTo>
                  <a:lnTo>
                    <a:pt x="100143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3" name="Group 43"/>
          <p:cNvGrpSpPr/>
          <p:nvPr/>
        </p:nvGrpSpPr>
        <p:grpSpPr>
          <a:xfrm>
            <a:off x="10570464" y="6327648"/>
            <a:ext cx="6949440" cy="548640"/>
            <a:chOff x="0" y="0"/>
            <a:chExt cx="9265920" cy="73152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9265920" cy="731520"/>
            </a:xfrm>
            <a:custGeom>
              <a:avLst/>
              <a:gdLst/>
              <a:ahLst/>
              <a:cxnLst/>
              <a:rect l="l" t="t" r="r" b="b"/>
              <a:pathLst>
                <a:path w="9265920" h="731520">
                  <a:moveTo>
                    <a:pt x="0" y="0"/>
                  </a:moveTo>
                  <a:lnTo>
                    <a:pt x="9265920" y="0"/>
                  </a:lnTo>
                  <a:lnTo>
                    <a:pt x="926592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6810" b="-196810"/>
              </a:stretch>
            </a:blipFill>
          </p:spPr>
        </p:sp>
        <p:sp>
          <p:nvSpPr>
            <p:cNvPr id="45" name="TextBox 45"/>
            <p:cNvSpPr txBox="1"/>
            <p:nvPr/>
          </p:nvSpPr>
          <p:spPr>
            <a:xfrm>
              <a:off x="0" y="-38100"/>
              <a:ext cx="9265920" cy="7696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Community Detection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0570464" y="6949440"/>
            <a:ext cx="6949440" cy="768096"/>
            <a:chOff x="0" y="0"/>
            <a:chExt cx="9265920" cy="1024128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9265920" cy="1024128"/>
            </a:xfrm>
            <a:custGeom>
              <a:avLst/>
              <a:gdLst/>
              <a:ahLst/>
              <a:cxnLst/>
              <a:rect l="l" t="t" r="r" b="b"/>
              <a:pathLst>
                <a:path w="9265920" h="1024128">
                  <a:moveTo>
                    <a:pt x="0" y="0"/>
                  </a:moveTo>
                  <a:lnTo>
                    <a:pt x="9265920" y="0"/>
                  </a:lnTo>
                  <a:lnTo>
                    <a:pt x="9265920" y="1024128"/>
                  </a:lnTo>
                  <a:lnTo>
                    <a:pt x="0" y="102412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26293" b="-126293"/>
              </a:stretch>
            </a:blipFill>
          </p:spPr>
        </p:sp>
        <p:sp>
          <p:nvSpPr>
            <p:cNvPr id="48" name="TextBox 48"/>
            <p:cNvSpPr txBox="1"/>
            <p:nvPr/>
          </p:nvSpPr>
          <p:spPr>
            <a:xfrm>
              <a:off x="0" y="-38100"/>
              <a:ext cx="9265920" cy="106222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Algorithm auto-detected 4 distinct communities in a 14-node Erdős-Rényi graph, with Group 1 containing 6 nodes.</a:t>
              </a:r>
            </a:p>
          </p:txBody>
        </p:sp>
      </p:grpSp>
      <p:pic>
        <p:nvPicPr>
          <p:cNvPr id="54" name="Picture 53">
            <a:extLst>
              <a:ext uri="{FF2B5EF4-FFF2-40B4-BE49-F238E27FC236}">
                <a16:creationId xmlns:a16="http://schemas.microsoft.com/office/drawing/2014/main" id="{DB2FD61D-753F-4F93-6CF9-645DD85102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2390268"/>
            <a:ext cx="10009156" cy="503465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4AE82279-37F1-C3CD-DCA0-8F24C55A66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511" y="7424926"/>
            <a:ext cx="10009156" cy="291770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Challenges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5943" y="1884521"/>
            <a:ext cx="17142457" cy="7830979"/>
            <a:chOff x="0" y="0"/>
            <a:chExt cx="11006671" cy="2472271"/>
          </a:xfrm>
        </p:grpSpPr>
        <p:sp>
          <p:nvSpPr>
            <p:cNvPr id="13" name="Freeform 13"/>
            <p:cNvSpPr/>
            <p:nvPr/>
          </p:nvSpPr>
          <p:spPr>
            <a:xfrm>
              <a:off x="16891" y="16891"/>
              <a:ext cx="10972800" cy="2438400"/>
            </a:xfrm>
            <a:custGeom>
              <a:avLst/>
              <a:gdLst/>
              <a:ahLst/>
              <a:cxnLst/>
              <a:rect l="l" t="t" r="r" b="b"/>
              <a:pathLst>
                <a:path w="10972800" h="2438400">
                  <a:moveTo>
                    <a:pt x="0" y="0"/>
                  </a:moveTo>
                  <a:lnTo>
                    <a:pt x="10972800" y="0"/>
                  </a:lnTo>
                  <a:lnTo>
                    <a:pt x="10972800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006582" cy="2472182"/>
            </a:xfrm>
            <a:custGeom>
              <a:avLst/>
              <a:gdLst/>
              <a:ahLst/>
              <a:cxnLst/>
              <a:rect l="l" t="t" r="r" b="b"/>
              <a:pathLst>
                <a:path w="11006582" h="2472182">
                  <a:moveTo>
                    <a:pt x="16891" y="0"/>
                  </a:moveTo>
                  <a:lnTo>
                    <a:pt x="10989691" y="0"/>
                  </a:lnTo>
                  <a:cubicBezTo>
                    <a:pt x="10999089" y="0"/>
                    <a:pt x="11006582" y="7620"/>
                    <a:pt x="11006582" y="16891"/>
                  </a:cubicBezTo>
                  <a:lnTo>
                    <a:pt x="11006582" y="2455291"/>
                  </a:lnTo>
                  <a:cubicBezTo>
                    <a:pt x="11006582" y="2464689"/>
                    <a:pt x="10998962" y="2472182"/>
                    <a:pt x="10989691" y="2472182"/>
                  </a:cubicBezTo>
                  <a:lnTo>
                    <a:pt x="16891" y="2472182"/>
                  </a:lnTo>
                  <a:cubicBezTo>
                    <a:pt x="7493" y="2472182"/>
                    <a:pt x="0" y="2464562"/>
                    <a:pt x="0" y="24552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455291"/>
                  </a:lnTo>
                  <a:lnTo>
                    <a:pt x="16891" y="2455291"/>
                  </a:lnTo>
                  <a:lnTo>
                    <a:pt x="16891" y="2438400"/>
                  </a:lnTo>
                  <a:lnTo>
                    <a:pt x="10989691" y="2438400"/>
                  </a:lnTo>
                  <a:lnTo>
                    <a:pt x="10989691" y="2455291"/>
                  </a:lnTo>
                  <a:lnTo>
                    <a:pt x="10972800" y="2455291"/>
                  </a:lnTo>
                  <a:lnTo>
                    <a:pt x="10972800" y="16891"/>
                  </a:lnTo>
                  <a:lnTo>
                    <a:pt x="10989691" y="16891"/>
                  </a:lnTo>
                  <a:lnTo>
                    <a:pt x="10989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sp>
        <p:nvSpPr>
          <p:cNvPr id="19" name="Freeform 19"/>
          <p:cNvSpPr/>
          <p:nvPr/>
        </p:nvSpPr>
        <p:spPr>
          <a:xfrm>
            <a:off x="831782" y="4098751"/>
            <a:ext cx="16550640" cy="914400"/>
          </a:xfrm>
          <a:custGeom>
            <a:avLst/>
            <a:gdLst/>
            <a:ahLst/>
            <a:cxnLst/>
            <a:rect l="l" t="t" r="r" b="b"/>
            <a:pathLst>
              <a:path w="10241280" h="1219200">
                <a:moveTo>
                  <a:pt x="0" y="0"/>
                </a:moveTo>
                <a:lnTo>
                  <a:pt x="10241280" y="0"/>
                </a:lnTo>
                <a:lnTo>
                  <a:pt x="10241280" y="1219200"/>
                </a:lnTo>
                <a:lnTo>
                  <a:pt x="0" y="121920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13674" b="-113674"/>
            </a:stretch>
          </a:blipFill>
        </p:spPr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B142C4A-EBE0-4F57-9DC7-6CE213C4F4C9}"/>
              </a:ext>
            </a:extLst>
          </p:cNvPr>
          <p:cNvSpPr txBox="1"/>
          <p:nvPr/>
        </p:nvSpPr>
        <p:spPr>
          <a:xfrm>
            <a:off x="990600" y="2476500"/>
            <a:ext cx="16391822" cy="6996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20"/>
              </a:lnSpc>
            </a:pPr>
            <a:r>
              <a:rPr lang="en-IN" sz="3200" dirty="0">
                <a:solidFill>
                  <a:schemeClr val="bg2"/>
                </a:solidFill>
              </a:rPr>
              <a:t>1.Mathematical Edge Cases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</a:rPr>
              <a:t> Eigenvector centrality failed on disconnected graphs due to non-convergence. We implemented error handling and fallback logic to ensure stability without breaking the dashboard.</a:t>
            </a: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  <a:latin typeface="Calibri (MS)"/>
                <a:ea typeface="Calibri (MS)"/>
                <a:cs typeface="Calibri (MS)"/>
                <a:sym typeface="Calibri (MS)"/>
              </a:rPr>
              <a:t>2. </a:t>
            </a:r>
            <a:r>
              <a:rPr lang="en-IN" sz="3200" dirty="0">
                <a:solidFill>
                  <a:schemeClr val="bg2"/>
                </a:solidFill>
              </a:rPr>
              <a:t>Graph Rendering Performance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</a:rPr>
              <a:t>Larger node counts caused layout lag and visual clutter. We optimized physics parameters and controlled re-render triggers to maintain smooth interactivity.</a:t>
            </a: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  <a:latin typeface="Calibri (MS)"/>
                <a:ea typeface="Calibri (MS)"/>
                <a:cs typeface="Calibri (MS)"/>
                <a:sym typeface="Calibri (MS)"/>
              </a:rPr>
              <a:t>3. </a:t>
            </a:r>
            <a:r>
              <a:rPr lang="en-IN" sz="3200" dirty="0">
                <a:solidFill>
                  <a:schemeClr val="bg2"/>
                </a:solidFill>
              </a:rPr>
              <a:t>State Management in </a:t>
            </a:r>
            <a:r>
              <a:rPr lang="en-IN" sz="3200" dirty="0" err="1">
                <a:solidFill>
                  <a:schemeClr val="bg2"/>
                </a:solidFill>
              </a:rPr>
              <a:t>Streamlit</a:t>
            </a:r>
            <a:r>
              <a:rPr lang="en-IN" sz="3200" dirty="0">
                <a:solidFill>
                  <a:schemeClr val="bg2"/>
                </a:solidFill>
              </a:rPr>
              <a:t> 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 err="1">
                <a:solidFill>
                  <a:schemeClr val="bg2"/>
                </a:solidFill>
              </a:rPr>
              <a:t>Streamlit’s</a:t>
            </a:r>
            <a:r>
              <a:rPr lang="en-US" sz="3200" dirty="0">
                <a:solidFill>
                  <a:schemeClr val="bg2"/>
                </a:solidFill>
              </a:rPr>
              <a:t> reactive model caused unnecessary re-computation. Careful use </a:t>
            </a:r>
            <a:r>
              <a:rPr lang="en-US" sz="3200" dirty="0" err="1">
                <a:solidFill>
                  <a:schemeClr val="bg2"/>
                </a:solidFill>
              </a:rPr>
              <a:t>ofst.session_state</a:t>
            </a:r>
            <a:r>
              <a:rPr lang="en-US" sz="3200" dirty="0">
                <a:solidFill>
                  <a:schemeClr val="bg2"/>
                </a:solidFill>
              </a:rPr>
              <a:t> was required to prevent full graph regeneration on minor UI interactions.</a:t>
            </a: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b="1" dirty="0">
                <a:solidFill>
                  <a:schemeClr val="bg2"/>
                </a:solidFill>
              </a:rPr>
              <a:t>4.</a:t>
            </a:r>
            <a:r>
              <a:rPr lang="en-IN" sz="3200" b="1" dirty="0">
                <a:solidFill>
                  <a:schemeClr val="bg2"/>
                </a:solidFill>
              </a:rPr>
              <a:t> Model Interpretation Gap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</a:rPr>
              <a:t>Translating abstract graph theory (e.g., phase transitions, power laws) into intuitive visuals required multiple redesign iterations.</a:t>
            </a: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endParaRPr lang="en-IN" sz="3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Learning Experience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5943" y="1884521"/>
            <a:ext cx="17142457" cy="7830979"/>
            <a:chOff x="0" y="0"/>
            <a:chExt cx="11006671" cy="2472271"/>
          </a:xfrm>
        </p:grpSpPr>
        <p:sp>
          <p:nvSpPr>
            <p:cNvPr id="13" name="Freeform 13"/>
            <p:cNvSpPr/>
            <p:nvPr/>
          </p:nvSpPr>
          <p:spPr>
            <a:xfrm>
              <a:off x="16891" y="16891"/>
              <a:ext cx="10972800" cy="2438400"/>
            </a:xfrm>
            <a:custGeom>
              <a:avLst/>
              <a:gdLst/>
              <a:ahLst/>
              <a:cxnLst/>
              <a:rect l="l" t="t" r="r" b="b"/>
              <a:pathLst>
                <a:path w="10972800" h="2438400">
                  <a:moveTo>
                    <a:pt x="0" y="0"/>
                  </a:moveTo>
                  <a:lnTo>
                    <a:pt x="10972800" y="0"/>
                  </a:lnTo>
                  <a:lnTo>
                    <a:pt x="10972800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006582" cy="2472182"/>
            </a:xfrm>
            <a:custGeom>
              <a:avLst/>
              <a:gdLst/>
              <a:ahLst/>
              <a:cxnLst/>
              <a:rect l="l" t="t" r="r" b="b"/>
              <a:pathLst>
                <a:path w="11006582" h="2472182">
                  <a:moveTo>
                    <a:pt x="16891" y="0"/>
                  </a:moveTo>
                  <a:lnTo>
                    <a:pt x="10989691" y="0"/>
                  </a:lnTo>
                  <a:cubicBezTo>
                    <a:pt x="10999089" y="0"/>
                    <a:pt x="11006582" y="7620"/>
                    <a:pt x="11006582" y="16891"/>
                  </a:cubicBezTo>
                  <a:lnTo>
                    <a:pt x="11006582" y="2455291"/>
                  </a:lnTo>
                  <a:cubicBezTo>
                    <a:pt x="11006582" y="2464689"/>
                    <a:pt x="10998962" y="2472182"/>
                    <a:pt x="10989691" y="2472182"/>
                  </a:cubicBezTo>
                  <a:lnTo>
                    <a:pt x="16891" y="2472182"/>
                  </a:lnTo>
                  <a:cubicBezTo>
                    <a:pt x="7493" y="2472182"/>
                    <a:pt x="0" y="2464562"/>
                    <a:pt x="0" y="24552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455291"/>
                  </a:lnTo>
                  <a:lnTo>
                    <a:pt x="16891" y="2455291"/>
                  </a:lnTo>
                  <a:lnTo>
                    <a:pt x="16891" y="2438400"/>
                  </a:lnTo>
                  <a:lnTo>
                    <a:pt x="10989691" y="2438400"/>
                  </a:lnTo>
                  <a:lnTo>
                    <a:pt x="10989691" y="2455291"/>
                  </a:lnTo>
                  <a:lnTo>
                    <a:pt x="10972800" y="2455291"/>
                  </a:lnTo>
                  <a:lnTo>
                    <a:pt x="10972800" y="16891"/>
                  </a:lnTo>
                  <a:lnTo>
                    <a:pt x="10989691" y="16891"/>
                  </a:lnTo>
                  <a:lnTo>
                    <a:pt x="10989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831782" y="1938024"/>
            <a:ext cx="16576946" cy="7873558"/>
            <a:chOff x="0" y="-2880969"/>
            <a:chExt cx="10257558" cy="104980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241280" cy="1219200"/>
            </a:xfrm>
            <a:custGeom>
              <a:avLst/>
              <a:gdLst/>
              <a:ahLst/>
              <a:cxnLst/>
              <a:rect l="l" t="t" r="r" b="b"/>
              <a:pathLst>
                <a:path w="10241280" h="1219200">
                  <a:moveTo>
                    <a:pt x="0" y="0"/>
                  </a:moveTo>
                  <a:lnTo>
                    <a:pt x="10241280" y="0"/>
                  </a:lnTo>
                  <a:lnTo>
                    <a:pt x="1024128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3674" b="-113674"/>
              </a:stretch>
            </a:blipFill>
          </p:spPr>
        </p:sp>
        <p:sp>
          <p:nvSpPr>
            <p:cNvPr id="20" name="TextBox 20"/>
            <p:cNvSpPr txBox="1"/>
            <p:nvPr/>
          </p:nvSpPr>
          <p:spPr>
            <a:xfrm>
              <a:off x="16278" y="-2880969"/>
              <a:ext cx="10241280" cy="1049807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r>
                <a:rPr lang="en-US" sz="3200" b="1" dirty="0">
                  <a:solidFill>
                    <a:schemeClr val="bg2"/>
                  </a:solidFill>
                </a:rPr>
                <a:t>1.Theory Becomes Clear Through Visualization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Seeing centrality and topology update in real time deepened our understanding far beyond static textbook examples.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2. </a:t>
              </a:r>
              <a:r>
                <a:rPr lang="en-US" sz="3200" b="1" dirty="0">
                  <a:solidFill>
                    <a:schemeClr val="bg2"/>
                  </a:solidFill>
                </a:rPr>
                <a:t>Network Structure Drives Behavior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The same number of nodes behaves completely differently under </a:t>
              </a:r>
              <a:r>
                <a:rPr lang="en-US" sz="3200" dirty="0" err="1">
                  <a:solidFill>
                    <a:schemeClr val="bg2"/>
                  </a:solidFill>
                </a:rPr>
                <a:t>Erdős</a:t>
              </a:r>
              <a:r>
                <a:rPr lang="en-US" sz="3200" dirty="0">
                  <a:solidFill>
                    <a:schemeClr val="bg2"/>
                  </a:solidFill>
                </a:rPr>
                <a:t>–</a:t>
              </a:r>
              <a:r>
                <a:rPr lang="en-US" sz="3200" dirty="0" err="1">
                  <a:solidFill>
                    <a:schemeClr val="bg2"/>
                  </a:solidFill>
                </a:rPr>
                <a:t>Rényi</a:t>
              </a:r>
              <a:r>
                <a:rPr lang="en-US" sz="3200" dirty="0">
                  <a:solidFill>
                    <a:schemeClr val="bg2"/>
                  </a:solidFill>
                </a:rPr>
                <a:t>, </a:t>
              </a:r>
              <a:r>
                <a:rPr lang="en-US" sz="3200" dirty="0" err="1">
                  <a:solidFill>
                    <a:schemeClr val="bg2"/>
                  </a:solidFill>
                </a:rPr>
                <a:t>Barabási</a:t>
              </a:r>
              <a:r>
                <a:rPr lang="en-US" sz="3200" dirty="0">
                  <a:solidFill>
                    <a:schemeClr val="bg2"/>
                  </a:solidFill>
                </a:rPr>
                <a:t>–Albert, and Watts–</a:t>
              </a:r>
              <a:r>
                <a:rPr lang="en-US" sz="3200" dirty="0" err="1">
                  <a:solidFill>
                    <a:schemeClr val="bg2"/>
                  </a:solidFill>
                </a:rPr>
                <a:t>Strogatz</a:t>
              </a:r>
              <a:r>
                <a:rPr lang="en-US" sz="3200" dirty="0">
                  <a:solidFill>
                    <a:schemeClr val="bg2"/>
                  </a:solidFill>
                </a:rPr>
                <a:t> models.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3. </a:t>
              </a:r>
              <a:r>
                <a:rPr lang="en-US" sz="3200" b="1" dirty="0">
                  <a:solidFill>
                    <a:schemeClr val="bg2"/>
                  </a:solidFill>
                </a:rPr>
                <a:t>Bridges Matter More Than Popularity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Betweenness centrality revealed that influence is structural — not just about having the most connections.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4. </a:t>
              </a:r>
              <a:r>
                <a:rPr lang="en-US" sz="3200" b="1" dirty="0">
                  <a:solidFill>
                    <a:schemeClr val="bg2"/>
                  </a:solidFill>
                </a:rPr>
                <a:t>Engineering + Mathematics Integration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This project strengthened our ability to connect graph theory, Python implementation, and interactive UI design into one cohesive system.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347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Conclusions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5943" y="1884521"/>
            <a:ext cx="17142457" cy="7830979"/>
            <a:chOff x="0" y="0"/>
            <a:chExt cx="11006671" cy="2472271"/>
          </a:xfrm>
        </p:grpSpPr>
        <p:sp>
          <p:nvSpPr>
            <p:cNvPr id="13" name="Freeform 13"/>
            <p:cNvSpPr/>
            <p:nvPr/>
          </p:nvSpPr>
          <p:spPr>
            <a:xfrm>
              <a:off x="16891" y="16891"/>
              <a:ext cx="10972800" cy="2438400"/>
            </a:xfrm>
            <a:custGeom>
              <a:avLst/>
              <a:gdLst/>
              <a:ahLst/>
              <a:cxnLst/>
              <a:rect l="l" t="t" r="r" b="b"/>
              <a:pathLst>
                <a:path w="10972800" h="2438400">
                  <a:moveTo>
                    <a:pt x="0" y="0"/>
                  </a:moveTo>
                  <a:lnTo>
                    <a:pt x="10972800" y="0"/>
                  </a:lnTo>
                  <a:lnTo>
                    <a:pt x="10972800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006582" cy="2472182"/>
            </a:xfrm>
            <a:custGeom>
              <a:avLst/>
              <a:gdLst/>
              <a:ahLst/>
              <a:cxnLst/>
              <a:rect l="l" t="t" r="r" b="b"/>
              <a:pathLst>
                <a:path w="11006582" h="2472182">
                  <a:moveTo>
                    <a:pt x="16891" y="0"/>
                  </a:moveTo>
                  <a:lnTo>
                    <a:pt x="10989691" y="0"/>
                  </a:lnTo>
                  <a:cubicBezTo>
                    <a:pt x="10999089" y="0"/>
                    <a:pt x="11006582" y="7620"/>
                    <a:pt x="11006582" y="16891"/>
                  </a:cubicBezTo>
                  <a:lnTo>
                    <a:pt x="11006582" y="2455291"/>
                  </a:lnTo>
                  <a:cubicBezTo>
                    <a:pt x="11006582" y="2464689"/>
                    <a:pt x="10998962" y="2472182"/>
                    <a:pt x="10989691" y="2472182"/>
                  </a:cubicBezTo>
                  <a:lnTo>
                    <a:pt x="16891" y="2472182"/>
                  </a:lnTo>
                  <a:cubicBezTo>
                    <a:pt x="7493" y="2472182"/>
                    <a:pt x="0" y="2464562"/>
                    <a:pt x="0" y="24552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455291"/>
                  </a:lnTo>
                  <a:lnTo>
                    <a:pt x="16891" y="2455291"/>
                  </a:lnTo>
                  <a:lnTo>
                    <a:pt x="16891" y="2438400"/>
                  </a:lnTo>
                  <a:lnTo>
                    <a:pt x="10989691" y="2438400"/>
                  </a:lnTo>
                  <a:lnTo>
                    <a:pt x="10989691" y="2455291"/>
                  </a:lnTo>
                  <a:lnTo>
                    <a:pt x="10972800" y="2455291"/>
                  </a:lnTo>
                  <a:lnTo>
                    <a:pt x="10972800" y="16891"/>
                  </a:lnTo>
                  <a:lnTo>
                    <a:pt x="10989691" y="16891"/>
                  </a:lnTo>
                  <a:lnTo>
                    <a:pt x="10989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831782" y="1938024"/>
            <a:ext cx="16576946" cy="7873558"/>
            <a:chOff x="0" y="-2880969"/>
            <a:chExt cx="10257558" cy="104980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241280" cy="1219200"/>
            </a:xfrm>
            <a:custGeom>
              <a:avLst/>
              <a:gdLst/>
              <a:ahLst/>
              <a:cxnLst/>
              <a:rect l="l" t="t" r="r" b="b"/>
              <a:pathLst>
                <a:path w="10241280" h="1219200">
                  <a:moveTo>
                    <a:pt x="0" y="0"/>
                  </a:moveTo>
                  <a:lnTo>
                    <a:pt x="10241280" y="0"/>
                  </a:lnTo>
                  <a:lnTo>
                    <a:pt x="1024128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3674" b="-113674"/>
              </a:stretch>
            </a:blipFill>
          </p:spPr>
        </p:sp>
        <p:sp>
          <p:nvSpPr>
            <p:cNvPr id="20" name="TextBox 20"/>
            <p:cNvSpPr txBox="1"/>
            <p:nvPr/>
          </p:nvSpPr>
          <p:spPr>
            <a:xfrm>
              <a:off x="16278" y="-2880969"/>
              <a:ext cx="10241280" cy="1049807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r>
                <a:rPr lang="en-US" sz="3200" b="1" dirty="0">
                  <a:solidFill>
                    <a:schemeClr val="bg2"/>
                  </a:solidFill>
                </a:rPr>
                <a:t>1.Interactive Learning Transforms Theory into Insight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By allowing users to manipulate parameters in real time, abstract graph theory becomes intuitive and visually understandable.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2. </a:t>
              </a:r>
              <a:r>
                <a:rPr lang="en-US" sz="3200" b="1" dirty="0">
                  <a:solidFill>
                    <a:schemeClr val="bg2"/>
                  </a:solidFill>
                </a:rPr>
                <a:t>Topology Determines Network Behavior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 err="1">
                  <a:solidFill>
                    <a:schemeClr val="bg2"/>
                  </a:solidFill>
                </a:rPr>
                <a:t>Erdős</a:t>
              </a:r>
              <a:r>
                <a:rPr lang="en-US" sz="3200" dirty="0">
                  <a:solidFill>
                    <a:schemeClr val="bg2"/>
                  </a:solidFill>
                </a:rPr>
                <a:t>–</a:t>
              </a:r>
              <a:r>
                <a:rPr lang="en-US" sz="3200" dirty="0" err="1">
                  <a:solidFill>
                    <a:schemeClr val="bg2"/>
                  </a:solidFill>
                </a:rPr>
                <a:t>Rényi</a:t>
              </a:r>
              <a:r>
                <a:rPr lang="en-US" sz="3200" dirty="0">
                  <a:solidFill>
                    <a:schemeClr val="bg2"/>
                  </a:solidFill>
                </a:rPr>
                <a:t>, </a:t>
              </a:r>
              <a:r>
                <a:rPr lang="en-US" sz="3200" dirty="0" err="1">
                  <a:solidFill>
                    <a:schemeClr val="bg2"/>
                  </a:solidFill>
                </a:rPr>
                <a:t>Barabási</a:t>
              </a:r>
              <a:r>
                <a:rPr lang="en-US" sz="3200" dirty="0">
                  <a:solidFill>
                    <a:schemeClr val="bg2"/>
                  </a:solidFill>
                </a:rPr>
                <a:t>–Albert, and Watts–</a:t>
              </a:r>
              <a:r>
                <a:rPr lang="en-US" sz="3200" dirty="0" err="1">
                  <a:solidFill>
                    <a:schemeClr val="bg2"/>
                  </a:solidFill>
                </a:rPr>
                <a:t>Strogatz</a:t>
              </a:r>
              <a:r>
                <a:rPr lang="en-US" sz="3200" dirty="0">
                  <a:solidFill>
                    <a:schemeClr val="bg2"/>
                  </a:solidFill>
                </a:rPr>
                <a:t> models produce fundamentally different structures — proving that network growth rules shape real-world outcomes.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3. </a:t>
              </a:r>
              <a:r>
                <a:rPr lang="en-US" sz="3200" b="1" dirty="0">
                  <a:solidFill>
                    <a:schemeClr val="bg2"/>
                  </a:solidFill>
                </a:rPr>
                <a:t>Influence Is Multi-Dimensional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Degree, Betweenness, and Eigenvector centralities measure different types of importance. True influence depends on structural position, not just popularity.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4. </a:t>
              </a:r>
              <a:r>
                <a:rPr lang="en-US" sz="3200" b="1" dirty="0">
                  <a:solidFill>
                    <a:schemeClr val="bg2"/>
                  </a:solidFill>
                </a:rPr>
                <a:t>Bridging Mathematics and Engineering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This project demonstrates how mathematical theory, data science tools, and interactive UI design can integrate to create meaningful analytical systems.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6782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809369"/>
            <a:chOff x="0" y="0"/>
            <a:chExt cx="22433280" cy="24124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225552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359"/>
                </a:lnSpc>
              </a:pPr>
              <a:r>
                <a:rPr lang="en-US" sz="60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👥 Team Contributions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548640" y="1828800"/>
            <a:ext cx="8229600" cy="694944"/>
          </a:xfrm>
          <a:custGeom>
            <a:avLst/>
            <a:gdLst/>
            <a:ahLst/>
            <a:cxnLst/>
            <a:rect l="l" t="t" r="r" b="b"/>
            <a:pathLst>
              <a:path w="10972800" h="926592">
                <a:moveTo>
                  <a:pt x="0" y="0"/>
                </a:moveTo>
                <a:lnTo>
                  <a:pt x="10972800" y="0"/>
                </a:lnTo>
                <a:lnTo>
                  <a:pt x="10972800" y="926592"/>
                </a:lnTo>
                <a:lnTo>
                  <a:pt x="0" y="926592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80743" b="-180743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548640" y="2651760"/>
            <a:ext cx="8229600" cy="585216"/>
          </a:xfrm>
          <a:custGeom>
            <a:avLst/>
            <a:gdLst/>
            <a:ahLst/>
            <a:cxnLst/>
            <a:rect l="l" t="t" r="r" b="b"/>
            <a:pathLst>
              <a:path w="10972800" h="780288">
                <a:moveTo>
                  <a:pt x="0" y="0"/>
                </a:moveTo>
                <a:lnTo>
                  <a:pt x="10972800" y="0"/>
                </a:lnTo>
                <a:lnTo>
                  <a:pt x="10972800" y="780288"/>
                </a:lnTo>
                <a:lnTo>
                  <a:pt x="0" y="780288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224008" b="-224008"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548640" y="6400800"/>
            <a:ext cx="8229600" cy="658368"/>
          </a:xfrm>
          <a:custGeom>
            <a:avLst/>
            <a:gdLst/>
            <a:ahLst/>
            <a:cxnLst/>
            <a:rect l="l" t="t" r="r" b="b"/>
            <a:pathLst>
              <a:path w="10972800" h="877824">
                <a:moveTo>
                  <a:pt x="0" y="0"/>
                </a:moveTo>
                <a:lnTo>
                  <a:pt x="10972800" y="0"/>
                </a:lnTo>
                <a:lnTo>
                  <a:pt x="10972800" y="877824"/>
                </a:lnTo>
                <a:lnTo>
                  <a:pt x="0" y="877824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93562" b="-193562"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548640" y="7168896"/>
            <a:ext cx="8229600" cy="658368"/>
          </a:xfrm>
          <a:custGeom>
            <a:avLst/>
            <a:gdLst/>
            <a:ahLst/>
            <a:cxnLst/>
            <a:rect l="l" t="t" r="r" b="b"/>
            <a:pathLst>
              <a:path w="10972800" h="877824">
                <a:moveTo>
                  <a:pt x="0" y="0"/>
                </a:moveTo>
                <a:lnTo>
                  <a:pt x="10972800" y="0"/>
                </a:lnTo>
                <a:lnTo>
                  <a:pt x="10972800" y="877824"/>
                </a:lnTo>
                <a:lnTo>
                  <a:pt x="0" y="877824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93562" b="-193562"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548640" y="7936992"/>
            <a:ext cx="8229600" cy="658368"/>
          </a:xfrm>
          <a:custGeom>
            <a:avLst/>
            <a:gdLst/>
            <a:ahLst/>
            <a:cxnLst/>
            <a:rect l="l" t="t" r="r" b="b"/>
            <a:pathLst>
              <a:path w="10972800" h="877824">
                <a:moveTo>
                  <a:pt x="0" y="0"/>
                </a:moveTo>
                <a:lnTo>
                  <a:pt x="10972800" y="0"/>
                </a:lnTo>
                <a:lnTo>
                  <a:pt x="10972800" y="877824"/>
                </a:lnTo>
                <a:lnTo>
                  <a:pt x="0" y="877824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93562" b="-193562"/>
            </a:stretch>
          </a:blipFill>
        </p:spPr>
      </p:sp>
      <p:grpSp>
        <p:nvGrpSpPr>
          <p:cNvPr id="39" name="Group 39"/>
          <p:cNvGrpSpPr/>
          <p:nvPr/>
        </p:nvGrpSpPr>
        <p:grpSpPr>
          <a:xfrm>
            <a:off x="884837" y="1807201"/>
            <a:ext cx="16468654" cy="2432234"/>
            <a:chOff x="0" y="0"/>
            <a:chExt cx="11250511" cy="2716111"/>
          </a:xfrm>
        </p:grpSpPr>
        <p:sp>
          <p:nvSpPr>
            <p:cNvPr id="40" name="Freeform 40"/>
            <p:cNvSpPr/>
            <p:nvPr/>
          </p:nvSpPr>
          <p:spPr>
            <a:xfrm>
              <a:off x="16891" y="16891"/>
              <a:ext cx="11216640" cy="2682240"/>
            </a:xfrm>
            <a:custGeom>
              <a:avLst/>
              <a:gdLst/>
              <a:ahLst/>
              <a:cxnLst/>
              <a:rect l="l" t="t" r="r" b="b"/>
              <a:pathLst>
                <a:path w="11216640" h="2682240">
                  <a:moveTo>
                    <a:pt x="0" y="0"/>
                  </a:moveTo>
                  <a:lnTo>
                    <a:pt x="11216640" y="0"/>
                  </a:lnTo>
                  <a:lnTo>
                    <a:pt x="11216640" y="2682240"/>
                  </a:lnTo>
                  <a:lnTo>
                    <a:pt x="0" y="26822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11250422" cy="2716022"/>
            </a:xfrm>
            <a:custGeom>
              <a:avLst/>
              <a:gdLst/>
              <a:ahLst/>
              <a:cxnLst/>
              <a:rect l="l" t="t" r="r" b="b"/>
              <a:pathLst>
                <a:path w="11250422" h="2716022">
                  <a:moveTo>
                    <a:pt x="16891" y="0"/>
                  </a:moveTo>
                  <a:lnTo>
                    <a:pt x="11233531" y="0"/>
                  </a:lnTo>
                  <a:cubicBezTo>
                    <a:pt x="11242929" y="0"/>
                    <a:pt x="11250422" y="7620"/>
                    <a:pt x="11250422" y="16891"/>
                  </a:cubicBezTo>
                  <a:lnTo>
                    <a:pt x="11250422" y="2699131"/>
                  </a:lnTo>
                  <a:cubicBezTo>
                    <a:pt x="11250422" y="2708529"/>
                    <a:pt x="11242802" y="2716022"/>
                    <a:pt x="11233531" y="2716022"/>
                  </a:cubicBezTo>
                  <a:lnTo>
                    <a:pt x="16891" y="2716022"/>
                  </a:lnTo>
                  <a:cubicBezTo>
                    <a:pt x="7493" y="2716022"/>
                    <a:pt x="0" y="2708402"/>
                    <a:pt x="0" y="26991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699131"/>
                  </a:lnTo>
                  <a:lnTo>
                    <a:pt x="16891" y="2699131"/>
                  </a:lnTo>
                  <a:lnTo>
                    <a:pt x="16891" y="2682240"/>
                  </a:lnTo>
                  <a:lnTo>
                    <a:pt x="11233531" y="2682240"/>
                  </a:lnTo>
                  <a:lnTo>
                    <a:pt x="11233531" y="2699131"/>
                  </a:lnTo>
                  <a:lnTo>
                    <a:pt x="11216640" y="2699131"/>
                  </a:lnTo>
                  <a:lnTo>
                    <a:pt x="11216640" y="16891"/>
                  </a:lnTo>
                  <a:lnTo>
                    <a:pt x="11233531" y="16891"/>
                  </a:lnTo>
                  <a:lnTo>
                    <a:pt x="112335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4" name="Group 44"/>
          <p:cNvGrpSpPr/>
          <p:nvPr/>
        </p:nvGrpSpPr>
        <p:grpSpPr>
          <a:xfrm>
            <a:off x="1246696" y="2306653"/>
            <a:ext cx="12774103" cy="1024486"/>
            <a:chOff x="-104" y="-683230"/>
            <a:chExt cx="10241384" cy="1365982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0241280" cy="682752"/>
            </a:xfrm>
            <a:custGeom>
              <a:avLst/>
              <a:gdLst/>
              <a:ahLst/>
              <a:cxnLst/>
              <a:rect l="l" t="t" r="r" b="b"/>
              <a:pathLst>
                <a:path w="10241280" h="682752">
                  <a:moveTo>
                    <a:pt x="0" y="0"/>
                  </a:moveTo>
                  <a:lnTo>
                    <a:pt x="10241280" y="0"/>
                  </a:lnTo>
                  <a:lnTo>
                    <a:pt x="1024128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42275" b="-242275"/>
              </a:stretch>
            </a:blipFill>
          </p:spPr>
        </p:sp>
        <p:sp>
          <p:nvSpPr>
            <p:cNvPr id="46" name="TextBox 46"/>
            <p:cNvSpPr txBox="1"/>
            <p:nvPr/>
          </p:nvSpPr>
          <p:spPr>
            <a:xfrm>
              <a:off x="-104" y="-683230"/>
              <a:ext cx="10241280" cy="73990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Michael Fernandes - </a:t>
              </a:r>
              <a:r>
                <a:rPr lang="en-US" sz="2800" b="1" dirty="0">
                  <a:solidFill>
                    <a:schemeClr val="bg2"/>
                  </a:solidFill>
                </a:rPr>
                <a:t>UI/UX Design &amp; </a:t>
              </a:r>
              <a:r>
                <a:rPr lang="en-US" sz="2800" b="1" dirty="0" err="1">
                  <a:solidFill>
                    <a:schemeClr val="bg2"/>
                  </a:solidFill>
                </a:rPr>
                <a:t>Streamlit</a:t>
              </a:r>
              <a:r>
                <a:rPr lang="en-US" sz="2800" b="1" dirty="0">
                  <a:solidFill>
                    <a:schemeClr val="bg2"/>
                  </a:solidFill>
                </a:rPr>
                <a:t> Development</a:t>
              </a:r>
            </a:p>
            <a:p>
              <a:pPr>
                <a:lnSpc>
                  <a:spcPts val="3120"/>
                </a:lnSpc>
              </a:pPr>
              <a:endParaRPr lang="en-US" sz="2800" dirty="0">
                <a:solidFill>
                  <a:schemeClr val="bg2"/>
                </a:solidFill>
              </a:endParaRPr>
            </a:p>
            <a:p>
              <a:pPr algn="l">
                <a:lnSpc>
                  <a:spcPts val="3120"/>
                </a:lnSpc>
              </a:pPr>
              <a:endParaRPr lang="en-US" sz="2600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261314" y="2603938"/>
            <a:ext cx="13993306" cy="1578336"/>
            <a:chOff x="-97" y="-1129087"/>
            <a:chExt cx="10241377" cy="2104447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0241280" cy="975360"/>
            </a:xfrm>
            <a:custGeom>
              <a:avLst/>
              <a:gdLst/>
              <a:ahLst/>
              <a:cxnLst/>
              <a:rect l="l" t="t" r="r" b="b"/>
              <a:pathLst>
                <a:path w="10241280" h="975360">
                  <a:moveTo>
                    <a:pt x="0" y="0"/>
                  </a:moveTo>
                  <a:lnTo>
                    <a:pt x="10241280" y="0"/>
                  </a:lnTo>
                  <a:lnTo>
                    <a:pt x="1024128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4592" b="-154592"/>
              </a:stretch>
            </a:blipFill>
          </p:spPr>
        </p:sp>
        <p:sp>
          <p:nvSpPr>
            <p:cNvPr id="52" name="TextBox 52"/>
            <p:cNvSpPr txBox="1"/>
            <p:nvPr/>
          </p:nvSpPr>
          <p:spPr>
            <a:xfrm>
              <a:off x="-97" y="-1129087"/>
              <a:ext cx="10241280" cy="183025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Designed and implemented the interactive graph dashboard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Integrated user-controlled parameters (nodes, probability, model selection)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Implemented centrality computations and real-time visualization</a:t>
              </a:r>
            </a:p>
          </p:txBody>
        </p:sp>
      </p:grpSp>
      <p:sp>
        <p:nvSpPr>
          <p:cNvPr id="62" name="Freeform 62"/>
          <p:cNvSpPr/>
          <p:nvPr/>
        </p:nvSpPr>
        <p:spPr>
          <a:xfrm>
            <a:off x="1246827" y="5745155"/>
            <a:ext cx="7680960" cy="402336"/>
          </a:xfrm>
          <a:custGeom>
            <a:avLst/>
            <a:gdLst/>
            <a:ahLst/>
            <a:cxnLst/>
            <a:rect l="l" t="t" r="r" b="b"/>
            <a:pathLst>
              <a:path w="10241280" h="536448">
                <a:moveTo>
                  <a:pt x="0" y="0"/>
                </a:moveTo>
                <a:lnTo>
                  <a:pt x="10241280" y="0"/>
                </a:lnTo>
                <a:lnTo>
                  <a:pt x="10241280" y="536448"/>
                </a:lnTo>
                <a:lnTo>
                  <a:pt x="0" y="536448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321987" b="-321987"/>
            </a:stretch>
          </a:blipFill>
        </p:spPr>
      </p:sp>
      <p:sp>
        <p:nvSpPr>
          <p:cNvPr id="65" name="Freeform 65"/>
          <p:cNvSpPr/>
          <p:nvPr/>
        </p:nvSpPr>
        <p:spPr>
          <a:xfrm>
            <a:off x="1246827" y="6220643"/>
            <a:ext cx="7680960" cy="731520"/>
          </a:xfrm>
          <a:custGeom>
            <a:avLst/>
            <a:gdLst/>
            <a:ahLst/>
            <a:cxnLst/>
            <a:rect l="l" t="t" r="r" b="b"/>
            <a:pathLst>
              <a:path w="10241280" h="975360">
                <a:moveTo>
                  <a:pt x="0" y="0"/>
                </a:moveTo>
                <a:lnTo>
                  <a:pt x="10241280" y="0"/>
                </a:lnTo>
                <a:lnTo>
                  <a:pt x="10241280" y="975360"/>
                </a:lnTo>
                <a:lnTo>
                  <a:pt x="0" y="97536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54592" b="-154592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76" name="Freeform 76"/>
          <p:cNvSpPr/>
          <p:nvPr/>
        </p:nvSpPr>
        <p:spPr>
          <a:xfrm>
            <a:off x="1246827" y="8122595"/>
            <a:ext cx="7680960" cy="402336"/>
          </a:xfrm>
          <a:custGeom>
            <a:avLst/>
            <a:gdLst/>
            <a:ahLst/>
            <a:cxnLst/>
            <a:rect l="l" t="t" r="r" b="b"/>
            <a:pathLst>
              <a:path w="10241280" h="536448">
                <a:moveTo>
                  <a:pt x="0" y="0"/>
                </a:moveTo>
                <a:lnTo>
                  <a:pt x="10241280" y="0"/>
                </a:lnTo>
                <a:lnTo>
                  <a:pt x="10241280" y="536448"/>
                </a:lnTo>
                <a:lnTo>
                  <a:pt x="0" y="536448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321987" b="-321987"/>
            </a:stretch>
          </a:blipFill>
        </p:spPr>
      </p:sp>
      <p:sp>
        <p:nvSpPr>
          <p:cNvPr id="79" name="Freeform 79"/>
          <p:cNvSpPr/>
          <p:nvPr/>
        </p:nvSpPr>
        <p:spPr>
          <a:xfrm>
            <a:off x="1246827" y="8598083"/>
            <a:ext cx="7680960" cy="731520"/>
          </a:xfrm>
          <a:custGeom>
            <a:avLst/>
            <a:gdLst/>
            <a:ahLst/>
            <a:cxnLst/>
            <a:rect l="l" t="t" r="r" b="b"/>
            <a:pathLst>
              <a:path w="10241280" h="975360">
                <a:moveTo>
                  <a:pt x="0" y="0"/>
                </a:moveTo>
                <a:lnTo>
                  <a:pt x="10241280" y="0"/>
                </a:lnTo>
                <a:lnTo>
                  <a:pt x="10241280" y="975360"/>
                </a:lnTo>
                <a:lnTo>
                  <a:pt x="0" y="97536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54592" b="-154592"/>
            </a:stretch>
          </a:blipFill>
        </p:spPr>
      </p:sp>
      <p:grpSp>
        <p:nvGrpSpPr>
          <p:cNvPr id="81" name="Group 39">
            <a:extLst>
              <a:ext uri="{FF2B5EF4-FFF2-40B4-BE49-F238E27FC236}">
                <a16:creationId xmlns:a16="http://schemas.microsoft.com/office/drawing/2014/main" id="{D8850634-870E-4F57-BE81-505325350010}"/>
              </a:ext>
            </a:extLst>
          </p:cNvPr>
          <p:cNvGrpSpPr/>
          <p:nvPr/>
        </p:nvGrpSpPr>
        <p:grpSpPr>
          <a:xfrm>
            <a:off x="909673" y="4513866"/>
            <a:ext cx="16468654" cy="2314396"/>
            <a:chOff x="0" y="0"/>
            <a:chExt cx="11250511" cy="2716111"/>
          </a:xfrm>
        </p:grpSpPr>
        <p:sp>
          <p:nvSpPr>
            <p:cNvPr id="82" name="Freeform 40">
              <a:extLst>
                <a:ext uri="{FF2B5EF4-FFF2-40B4-BE49-F238E27FC236}">
                  <a16:creationId xmlns:a16="http://schemas.microsoft.com/office/drawing/2014/main" id="{D96E1345-145B-4FFB-93C6-3C92C0D31FCC}"/>
                </a:ext>
              </a:extLst>
            </p:cNvPr>
            <p:cNvSpPr/>
            <p:nvPr/>
          </p:nvSpPr>
          <p:spPr>
            <a:xfrm>
              <a:off x="16891" y="16891"/>
              <a:ext cx="11216640" cy="2682240"/>
            </a:xfrm>
            <a:custGeom>
              <a:avLst/>
              <a:gdLst/>
              <a:ahLst/>
              <a:cxnLst/>
              <a:rect l="l" t="t" r="r" b="b"/>
              <a:pathLst>
                <a:path w="11216640" h="2682240">
                  <a:moveTo>
                    <a:pt x="0" y="0"/>
                  </a:moveTo>
                  <a:lnTo>
                    <a:pt x="11216640" y="0"/>
                  </a:lnTo>
                  <a:lnTo>
                    <a:pt x="11216640" y="2682240"/>
                  </a:lnTo>
                  <a:lnTo>
                    <a:pt x="0" y="26822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83" name="Freeform 41">
              <a:extLst>
                <a:ext uri="{FF2B5EF4-FFF2-40B4-BE49-F238E27FC236}">
                  <a16:creationId xmlns:a16="http://schemas.microsoft.com/office/drawing/2014/main" id="{64633191-AF6F-4138-A19E-F622063135C4}"/>
                </a:ext>
              </a:extLst>
            </p:cNvPr>
            <p:cNvSpPr/>
            <p:nvPr/>
          </p:nvSpPr>
          <p:spPr>
            <a:xfrm>
              <a:off x="0" y="0"/>
              <a:ext cx="11250422" cy="2716022"/>
            </a:xfrm>
            <a:custGeom>
              <a:avLst/>
              <a:gdLst/>
              <a:ahLst/>
              <a:cxnLst/>
              <a:rect l="l" t="t" r="r" b="b"/>
              <a:pathLst>
                <a:path w="11250422" h="2716022">
                  <a:moveTo>
                    <a:pt x="16891" y="0"/>
                  </a:moveTo>
                  <a:lnTo>
                    <a:pt x="11233531" y="0"/>
                  </a:lnTo>
                  <a:cubicBezTo>
                    <a:pt x="11242929" y="0"/>
                    <a:pt x="11250422" y="7620"/>
                    <a:pt x="11250422" y="16891"/>
                  </a:cubicBezTo>
                  <a:lnTo>
                    <a:pt x="11250422" y="2699131"/>
                  </a:lnTo>
                  <a:cubicBezTo>
                    <a:pt x="11250422" y="2708529"/>
                    <a:pt x="11242802" y="2716022"/>
                    <a:pt x="11233531" y="2716022"/>
                  </a:cubicBezTo>
                  <a:lnTo>
                    <a:pt x="16891" y="2716022"/>
                  </a:lnTo>
                  <a:cubicBezTo>
                    <a:pt x="7493" y="2716022"/>
                    <a:pt x="0" y="2708402"/>
                    <a:pt x="0" y="26991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699131"/>
                  </a:lnTo>
                  <a:lnTo>
                    <a:pt x="16891" y="2699131"/>
                  </a:lnTo>
                  <a:lnTo>
                    <a:pt x="16891" y="2682240"/>
                  </a:lnTo>
                  <a:lnTo>
                    <a:pt x="11233531" y="2682240"/>
                  </a:lnTo>
                  <a:lnTo>
                    <a:pt x="11233531" y="2699131"/>
                  </a:lnTo>
                  <a:lnTo>
                    <a:pt x="11216640" y="2699131"/>
                  </a:lnTo>
                  <a:lnTo>
                    <a:pt x="11216640" y="16891"/>
                  </a:lnTo>
                  <a:lnTo>
                    <a:pt x="11233531" y="16891"/>
                  </a:lnTo>
                  <a:lnTo>
                    <a:pt x="112335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84" name="Group 44">
            <a:extLst>
              <a:ext uri="{FF2B5EF4-FFF2-40B4-BE49-F238E27FC236}">
                <a16:creationId xmlns:a16="http://schemas.microsoft.com/office/drawing/2014/main" id="{CFF79914-03AD-4A85-98A3-24AD56513032}"/>
              </a:ext>
            </a:extLst>
          </p:cNvPr>
          <p:cNvGrpSpPr/>
          <p:nvPr/>
        </p:nvGrpSpPr>
        <p:grpSpPr>
          <a:xfrm>
            <a:off x="1246696" y="4862237"/>
            <a:ext cx="12773973" cy="1237184"/>
            <a:chOff x="0" y="-966827"/>
            <a:chExt cx="10241280" cy="1649579"/>
          </a:xfrm>
        </p:grpSpPr>
        <p:sp>
          <p:nvSpPr>
            <p:cNvPr id="85" name="Freeform 45">
              <a:extLst>
                <a:ext uri="{FF2B5EF4-FFF2-40B4-BE49-F238E27FC236}">
                  <a16:creationId xmlns:a16="http://schemas.microsoft.com/office/drawing/2014/main" id="{16AB55B4-07E5-46CA-97A5-8B948C49579B}"/>
                </a:ext>
              </a:extLst>
            </p:cNvPr>
            <p:cNvSpPr/>
            <p:nvPr/>
          </p:nvSpPr>
          <p:spPr>
            <a:xfrm>
              <a:off x="0" y="0"/>
              <a:ext cx="10241280" cy="682752"/>
            </a:xfrm>
            <a:custGeom>
              <a:avLst/>
              <a:gdLst/>
              <a:ahLst/>
              <a:cxnLst/>
              <a:rect l="l" t="t" r="r" b="b"/>
              <a:pathLst>
                <a:path w="10241280" h="682752">
                  <a:moveTo>
                    <a:pt x="0" y="0"/>
                  </a:moveTo>
                  <a:lnTo>
                    <a:pt x="10241280" y="0"/>
                  </a:lnTo>
                  <a:lnTo>
                    <a:pt x="1024128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42275" b="-242275"/>
              </a:stretch>
            </a:blipFill>
          </p:spPr>
        </p:sp>
        <p:sp>
          <p:nvSpPr>
            <p:cNvPr id="86" name="TextBox 46">
              <a:extLst>
                <a:ext uri="{FF2B5EF4-FFF2-40B4-BE49-F238E27FC236}">
                  <a16:creationId xmlns:a16="http://schemas.microsoft.com/office/drawing/2014/main" id="{E954EB77-9A6D-4DCB-953C-9D622B7AD605}"/>
                </a:ext>
              </a:extLst>
            </p:cNvPr>
            <p:cNvSpPr txBox="1"/>
            <p:nvPr/>
          </p:nvSpPr>
          <p:spPr>
            <a:xfrm>
              <a:off x="0" y="-966827"/>
              <a:ext cx="10241280" cy="73990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Manav Williams- </a:t>
              </a:r>
              <a:r>
                <a:rPr lang="en-IN" sz="2800" b="1" dirty="0">
                  <a:solidFill>
                    <a:schemeClr val="bg2"/>
                  </a:solidFill>
                </a:rPr>
                <a:t>Presentation Design &amp; Visual Communication</a:t>
              </a:r>
              <a:endParaRPr lang="en-US" sz="2800" b="1" dirty="0">
                <a:solidFill>
                  <a:schemeClr val="bg2"/>
                </a:solidFill>
              </a:endParaRPr>
            </a:p>
            <a:p>
              <a:pPr algn="l">
                <a:lnSpc>
                  <a:spcPts val="3120"/>
                </a:lnSpc>
              </a:pPr>
              <a:endParaRPr lang="en-US" sz="2600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87" name="Group 50">
            <a:extLst>
              <a:ext uri="{FF2B5EF4-FFF2-40B4-BE49-F238E27FC236}">
                <a16:creationId xmlns:a16="http://schemas.microsoft.com/office/drawing/2014/main" id="{FE1559BF-E4FF-48F0-96AD-F4D6E24AA2C5}"/>
              </a:ext>
            </a:extLst>
          </p:cNvPr>
          <p:cNvGrpSpPr/>
          <p:nvPr/>
        </p:nvGrpSpPr>
        <p:grpSpPr>
          <a:xfrm>
            <a:off x="1221971" y="5438772"/>
            <a:ext cx="14017898" cy="1287808"/>
            <a:chOff x="0" y="-741717"/>
            <a:chExt cx="10259375" cy="1717077"/>
          </a:xfrm>
        </p:grpSpPr>
        <p:sp>
          <p:nvSpPr>
            <p:cNvPr id="88" name="Freeform 51">
              <a:extLst>
                <a:ext uri="{FF2B5EF4-FFF2-40B4-BE49-F238E27FC236}">
                  <a16:creationId xmlns:a16="http://schemas.microsoft.com/office/drawing/2014/main" id="{0DA5B1A9-B635-4F91-B2B6-74C863D7BD27}"/>
                </a:ext>
              </a:extLst>
            </p:cNvPr>
            <p:cNvSpPr/>
            <p:nvPr/>
          </p:nvSpPr>
          <p:spPr>
            <a:xfrm>
              <a:off x="0" y="0"/>
              <a:ext cx="10241280" cy="975360"/>
            </a:xfrm>
            <a:custGeom>
              <a:avLst/>
              <a:gdLst/>
              <a:ahLst/>
              <a:cxnLst/>
              <a:rect l="l" t="t" r="r" b="b"/>
              <a:pathLst>
                <a:path w="10241280" h="975360">
                  <a:moveTo>
                    <a:pt x="0" y="0"/>
                  </a:moveTo>
                  <a:lnTo>
                    <a:pt x="10241280" y="0"/>
                  </a:lnTo>
                  <a:lnTo>
                    <a:pt x="1024128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4592" b="-154592"/>
              </a:stretch>
            </a:blipFill>
          </p:spPr>
        </p:sp>
        <p:sp>
          <p:nvSpPr>
            <p:cNvPr id="89" name="TextBox 52">
              <a:extLst>
                <a:ext uri="{FF2B5EF4-FFF2-40B4-BE49-F238E27FC236}">
                  <a16:creationId xmlns:a16="http://schemas.microsoft.com/office/drawing/2014/main" id="{0B29BA91-27A5-46CA-BA9F-E21D4AE35807}"/>
                </a:ext>
              </a:extLst>
            </p:cNvPr>
            <p:cNvSpPr txBox="1"/>
            <p:nvPr/>
          </p:nvSpPr>
          <p:spPr>
            <a:xfrm>
              <a:off x="18095" y="-741717"/>
              <a:ext cx="10241280" cy="167623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Designed and structured the PowerPoint presentation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Developed visual storytelling framework using Canva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Ensured clarity and logical flow of technical concepts</a:t>
              </a:r>
            </a:p>
          </p:txBody>
        </p:sp>
      </p:grpSp>
      <p:grpSp>
        <p:nvGrpSpPr>
          <p:cNvPr id="90" name="Group 39">
            <a:extLst>
              <a:ext uri="{FF2B5EF4-FFF2-40B4-BE49-F238E27FC236}">
                <a16:creationId xmlns:a16="http://schemas.microsoft.com/office/drawing/2014/main" id="{D7AD9AA5-E170-4DBB-9B88-0E26D65520C5}"/>
              </a:ext>
            </a:extLst>
          </p:cNvPr>
          <p:cNvGrpSpPr/>
          <p:nvPr/>
        </p:nvGrpSpPr>
        <p:grpSpPr>
          <a:xfrm>
            <a:off x="884707" y="7186281"/>
            <a:ext cx="16468654" cy="2427587"/>
            <a:chOff x="0" y="0"/>
            <a:chExt cx="11250511" cy="2716111"/>
          </a:xfrm>
        </p:grpSpPr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1A476BD6-8ECE-4E0F-AD86-2FB4F7506735}"/>
                </a:ext>
              </a:extLst>
            </p:cNvPr>
            <p:cNvSpPr/>
            <p:nvPr/>
          </p:nvSpPr>
          <p:spPr>
            <a:xfrm>
              <a:off x="16891" y="16891"/>
              <a:ext cx="11216640" cy="2682240"/>
            </a:xfrm>
            <a:custGeom>
              <a:avLst/>
              <a:gdLst/>
              <a:ahLst/>
              <a:cxnLst/>
              <a:rect l="l" t="t" r="r" b="b"/>
              <a:pathLst>
                <a:path w="11216640" h="2682240">
                  <a:moveTo>
                    <a:pt x="0" y="0"/>
                  </a:moveTo>
                  <a:lnTo>
                    <a:pt x="11216640" y="0"/>
                  </a:lnTo>
                  <a:lnTo>
                    <a:pt x="11216640" y="2682240"/>
                  </a:lnTo>
                  <a:lnTo>
                    <a:pt x="0" y="26822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92" name="Freeform 41">
              <a:extLst>
                <a:ext uri="{FF2B5EF4-FFF2-40B4-BE49-F238E27FC236}">
                  <a16:creationId xmlns:a16="http://schemas.microsoft.com/office/drawing/2014/main" id="{E908E1D5-63CD-4B55-8FCA-A46902EE7484}"/>
                </a:ext>
              </a:extLst>
            </p:cNvPr>
            <p:cNvSpPr/>
            <p:nvPr/>
          </p:nvSpPr>
          <p:spPr>
            <a:xfrm>
              <a:off x="0" y="0"/>
              <a:ext cx="11250422" cy="2716022"/>
            </a:xfrm>
            <a:custGeom>
              <a:avLst/>
              <a:gdLst/>
              <a:ahLst/>
              <a:cxnLst/>
              <a:rect l="l" t="t" r="r" b="b"/>
              <a:pathLst>
                <a:path w="11250422" h="2716022">
                  <a:moveTo>
                    <a:pt x="16891" y="0"/>
                  </a:moveTo>
                  <a:lnTo>
                    <a:pt x="11233531" y="0"/>
                  </a:lnTo>
                  <a:cubicBezTo>
                    <a:pt x="11242929" y="0"/>
                    <a:pt x="11250422" y="7620"/>
                    <a:pt x="11250422" y="16891"/>
                  </a:cubicBezTo>
                  <a:lnTo>
                    <a:pt x="11250422" y="2699131"/>
                  </a:lnTo>
                  <a:cubicBezTo>
                    <a:pt x="11250422" y="2708529"/>
                    <a:pt x="11242802" y="2716022"/>
                    <a:pt x="11233531" y="2716022"/>
                  </a:cubicBezTo>
                  <a:lnTo>
                    <a:pt x="16891" y="2716022"/>
                  </a:lnTo>
                  <a:cubicBezTo>
                    <a:pt x="7493" y="2716022"/>
                    <a:pt x="0" y="2708402"/>
                    <a:pt x="0" y="26991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699131"/>
                  </a:lnTo>
                  <a:lnTo>
                    <a:pt x="16891" y="2699131"/>
                  </a:lnTo>
                  <a:lnTo>
                    <a:pt x="16891" y="2682240"/>
                  </a:lnTo>
                  <a:lnTo>
                    <a:pt x="11233531" y="2682240"/>
                  </a:lnTo>
                  <a:lnTo>
                    <a:pt x="11233531" y="2699131"/>
                  </a:lnTo>
                  <a:lnTo>
                    <a:pt x="11216640" y="2699131"/>
                  </a:lnTo>
                  <a:lnTo>
                    <a:pt x="11216640" y="16891"/>
                  </a:lnTo>
                  <a:lnTo>
                    <a:pt x="11233531" y="16891"/>
                  </a:lnTo>
                  <a:lnTo>
                    <a:pt x="112335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93" name="Group 44">
            <a:extLst>
              <a:ext uri="{FF2B5EF4-FFF2-40B4-BE49-F238E27FC236}">
                <a16:creationId xmlns:a16="http://schemas.microsoft.com/office/drawing/2014/main" id="{D8942510-802C-48D3-85F9-EAF64682A7BA}"/>
              </a:ext>
            </a:extLst>
          </p:cNvPr>
          <p:cNvGrpSpPr/>
          <p:nvPr/>
        </p:nvGrpSpPr>
        <p:grpSpPr>
          <a:xfrm>
            <a:off x="1143934" y="7891436"/>
            <a:ext cx="12953625" cy="1421664"/>
            <a:chOff x="0" y="-1212800"/>
            <a:chExt cx="10385313" cy="1895552"/>
          </a:xfrm>
        </p:grpSpPr>
        <p:sp>
          <p:nvSpPr>
            <p:cNvPr id="94" name="Freeform 45">
              <a:extLst>
                <a:ext uri="{FF2B5EF4-FFF2-40B4-BE49-F238E27FC236}">
                  <a16:creationId xmlns:a16="http://schemas.microsoft.com/office/drawing/2014/main" id="{235FC2D9-D0D7-4C8F-8B46-0940358B98A0}"/>
                </a:ext>
              </a:extLst>
            </p:cNvPr>
            <p:cNvSpPr/>
            <p:nvPr/>
          </p:nvSpPr>
          <p:spPr>
            <a:xfrm>
              <a:off x="0" y="0"/>
              <a:ext cx="10241280" cy="682752"/>
            </a:xfrm>
            <a:custGeom>
              <a:avLst/>
              <a:gdLst/>
              <a:ahLst/>
              <a:cxnLst/>
              <a:rect l="l" t="t" r="r" b="b"/>
              <a:pathLst>
                <a:path w="10241280" h="682752">
                  <a:moveTo>
                    <a:pt x="0" y="0"/>
                  </a:moveTo>
                  <a:lnTo>
                    <a:pt x="10241280" y="0"/>
                  </a:lnTo>
                  <a:lnTo>
                    <a:pt x="1024128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42275" b="-242275"/>
              </a:stretch>
            </a:blipFill>
          </p:spPr>
        </p:sp>
        <p:sp>
          <p:nvSpPr>
            <p:cNvPr id="95" name="TextBox 46">
              <a:extLst>
                <a:ext uri="{FF2B5EF4-FFF2-40B4-BE49-F238E27FC236}">
                  <a16:creationId xmlns:a16="http://schemas.microsoft.com/office/drawing/2014/main" id="{DB0C0ECF-2318-443B-9711-DD24C219F50E}"/>
                </a:ext>
              </a:extLst>
            </p:cNvPr>
            <p:cNvSpPr txBox="1"/>
            <p:nvPr/>
          </p:nvSpPr>
          <p:spPr>
            <a:xfrm>
              <a:off x="144033" y="-1212800"/>
              <a:ext cx="10241280" cy="16661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Anshul Shashidhar - </a:t>
              </a:r>
              <a:r>
                <a:rPr lang="en-IN" sz="2800" dirty="0">
                  <a:solidFill>
                    <a:schemeClr val="bg2"/>
                  </a:solidFill>
                </a:rPr>
                <a:t>Project Documentation &amp; Report Writing</a:t>
              </a:r>
            </a:p>
            <a:p>
              <a:pPr>
                <a:lnSpc>
                  <a:spcPts val="3120"/>
                </a:lnSpc>
              </a:pPr>
              <a:endParaRPr lang="en-IN" sz="2800" dirty="0">
                <a:solidFill>
                  <a:schemeClr val="bg2"/>
                </a:solidFill>
              </a:endParaRPr>
            </a:p>
            <a:p>
              <a:pPr marL="457200" indent="-457200">
                <a:lnSpc>
                  <a:spcPts val="312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2"/>
                  </a:solidFill>
                </a:rPr>
                <a:t>Authored the detailed project report</a:t>
              </a:r>
            </a:p>
            <a:p>
              <a:pPr marL="457200" indent="-457200">
                <a:lnSpc>
                  <a:spcPts val="312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2"/>
                  </a:solidFill>
                </a:rPr>
                <a:t>Documented methodology, model explanations, and results analysis</a:t>
              </a:r>
            </a:p>
            <a:p>
              <a:pPr marL="457200" indent="-457200">
                <a:lnSpc>
                  <a:spcPts val="312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2"/>
                  </a:solidFill>
                </a:rPr>
                <a:t>Structured technical findings into formal academic format</a:t>
              </a:r>
            </a:p>
            <a:p>
              <a:pPr algn="l">
                <a:lnSpc>
                  <a:spcPts val="3120"/>
                </a:lnSpc>
              </a:pPr>
              <a:endParaRPr lang="en-US" sz="2600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96" name="Group 50">
            <a:extLst>
              <a:ext uri="{FF2B5EF4-FFF2-40B4-BE49-F238E27FC236}">
                <a16:creationId xmlns:a16="http://schemas.microsoft.com/office/drawing/2014/main" id="{F32202B6-9228-41C7-AA67-8AEFF08EE306}"/>
              </a:ext>
            </a:extLst>
          </p:cNvPr>
          <p:cNvGrpSpPr/>
          <p:nvPr/>
        </p:nvGrpSpPr>
        <p:grpSpPr>
          <a:xfrm>
            <a:off x="1246696" y="8396866"/>
            <a:ext cx="13993175" cy="1669828"/>
            <a:chOff x="-1" y="-1251077"/>
            <a:chExt cx="10241281" cy="2226437"/>
          </a:xfrm>
        </p:grpSpPr>
        <p:sp>
          <p:nvSpPr>
            <p:cNvPr id="97" name="Freeform 51">
              <a:extLst>
                <a:ext uri="{FF2B5EF4-FFF2-40B4-BE49-F238E27FC236}">
                  <a16:creationId xmlns:a16="http://schemas.microsoft.com/office/drawing/2014/main" id="{E96B78FF-003D-48B9-8E85-04447293B164}"/>
                </a:ext>
              </a:extLst>
            </p:cNvPr>
            <p:cNvSpPr/>
            <p:nvPr/>
          </p:nvSpPr>
          <p:spPr>
            <a:xfrm>
              <a:off x="0" y="0"/>
              <a:ext cx="10241280" cy="975360"/>
            </a:xfrm>
            <a:custGeom>
              <a:avLst/>
              <a:gdLst/>
              <a:ahLst/>
              <a:cxnLst/>
              <a:rect l="l" t="t" r="r" b="b"/>
              <a:pathLst>
                <a:path w="10241280" h="975360">
                  <a:moveTo>
                    <a:pt x="0" y="0"/>
                  </a:moveTo>
                  <a:lnTo>
                    <a:pt x="10241280" y="0"/>
                  </a:lnTo>
                  <a:lnTo>
                    <a:pt x="1024128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4592" b="-154592"/>
              </a:stretch>
            </a:blipFill>
          </p:spPr>
        </p:sp>
        <p:sp>
          <p:nvSpPr>
            <p:cNvPr id="98" name="TextBox 52">
              <a:extLst>
                <a:ext uri="{FF2B5EF4-FFF2-40B4-BE49-F238E27FC236}">
                  <a16:creationId xmlns:a16="http://schemas.microsoft.com/office/drawing/2014/main" id="{9E231E4C-C655-4839-B97E-71E643C84342}"/>
                </a:ext>
              </a:extLst>
            </p:cNvPr>
            <p:cNvSpPr txBox="1"/>
            <p:nvPr/>
          </p:nvSpPr>
          <p:spPr>
            <a:xfrm>
              <a:off x="-1" y="-1251077"/>
              <a:ext cx="10241280" cy="10134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endParaRPr lang="en-US" sz="2400" dirty="0">
                <a:solidFill>
                  <a:schemeClr val="bg2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Introduction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35943" y="1907543"/>
            <a:ext cx="8346443" cy="3408683"/>
            <a:chOff x="0" y="0"/>
            <a:chExt cx="11128591" cy="4544911"/>
          </a:xfrm>
        </p:grpSpPr>
        <p:sp>
          <p:nvSpPr>
            <p:cNvPr id="10" name="Freeform 10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914400" y="2139696"/>
            <a:ext cx="7680960" cy="694944"/>
            <a:chOff x="0" y="0"/>
            <a:chExt cx="10241280" cy="92659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The World We Live In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14400" y="2926080"/>
            <a:ext cx="7680960" cy="2194560"/>
            <a:chOff x="0" y="0"/>
            <a:chExt cx="10241280" cy="292608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Networks are everywhere — from social media and the internet to power grids and brain connections. Understanding them is critical.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405623" y="1907543"/>
            <a:ext cx="8346443" cy="3408683"/>
            <a:chOff x="0" y="0"/>
            <a:chExt cx="11128591" cy="4544911"/>
          </a:xfrm>
        </p:grpSpPr>
        <p:sp>
          <p:nvSpPr>
            <p:cNvPr id="21" name="Freeform 21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9784080" y="2139696"/>
            <a:ext cx="7680960" cy="694944"/>
            <a:chOff x="0" y="0"/>
            <a:chExt cx="10241280" cy="92659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27" name="TextBox 27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The Problem Statement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784080" y="2926080"/>
            <a:ext cx="7680960" cy="2194560"/>
            <a:chOff x="0" y="0"/>
            <a:chExt cx="10241280" cy="292608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30" name="TextBox 30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Most network analysis happens in static environments. It's nearly impossible to 'see' how changing one parameter ripples through a whole system.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535943" y="5656583"/>
            <a:ext cx="8346443" cy="3408683"/>
            <a:chOff x="0" y="0"/>
            <a:chExt cx="11128591" cy="4544911"/>
          </a:xfrm>
        </p:grpSpPr>
        <p:sp>
          <p:nvSpPr>
            <p:cNvPr id="32" name="Freeform 32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914400" y="5888736"/>
            <a:ext cx="7680960" cy="694944"/>
            <a:chOff x="0" y="0"/>
            <a:chExt cx="10241280" cy="92659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38" name="TextBox 38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Our Goal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914400" y="6675120"/>
            <a:ext cx="7680960" cy="2194560"/>
            <a:chOff x="0" y="0"/>
            <a:chExt cx="10241280" cy="292608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41" name="TextBox 41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Build a real-time interactive tool that lets users experiment with graph mathematics visually, lowering the barrier to learning complex theory.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9405623" y="5656583"/>
            <a:ext cx="8346443" cy="3408683"/>
            <a:chOff x="0" y="0"/>
            <a:chExt cx="11128591" cy="4544911"/>
          </a:xfrm>
        </p:grpSpPr>
        <p:sp>
          <p:nvSpPr>
            <p:cNvPr id="43" name="Freeform 43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7" name="Group 47"/>
          <p:cNvGrpSpPr/>
          <p:nvPr/>
        </p:nvGrpSpPr>
        <p:grpSpPr>
          <a:xfrm>
            <a:off x="9784080" y="5888736"/>
            <a:ext cx="7680960" cy="694944"/>
            <a:chOff x="0" y="0"/>
            <a:chExt cx="10241280" cy="926592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49" name="TextBox 49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What We Learn from this Project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9784080" y="6675120"/>
            <a:ext cx="7680960" cy="2194560"/>
            <a:chOff x="0" y="0"/>
            <a:chExt cx="10241280" cy="292608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52" name="TextBox 52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How different growth models — Random vs. Scale-free vs. Small-world — change the structural 'heartbeat' of a network.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 Topologies- </a:t>
              </a:r>
              <a:r>
                <a:rPr lang="en-US" sz="6000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Erdős-Rényi</a:t>
              </a:r>
              <a:endParaRPr lang="en-US" sz="5599" b="1" dirty="0">
                <a:solidFill>
                  <a:srgbClr val="E6EDF3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44503" y="1234441"/>
            <a:ext cx="5603243" cy="8862060"/>
            <a:chOff x="0" y="0"/>
            <a:chExt cx="7470991" cy="9787471"/>
          </a:xfrm>
        </p:grpSpPr>
        <p:sp>
          <p:nvSpPr>
            <p:cNvPr id="10" name="Freeform 10"/>
            <p:cNvSpPr/>
            <p:nvPr/>
          </p:nvSpPr>
          <p:spPr>
            <a:xfrm>
              <a:off x="16891" y="16891"/>
              <a:ext cx="7437120" cy="9753600"/>
            </a:xfrm>
            <a:custGeom>
              <a:avLst/>
              <a:gdLst/>
              <a:ahLst/>
              <a:cxnLst/>
              <a:rect l="l" t="t" r="r" b="b"/>
              <a:pathLst>
                <a:path w="7437120" h="9753600">
                  <a:moveTo>
                    <a:pt x="0" y="0"/>
                  </a:moveTo>
                  <a:lnTo>
                    <a:pt x="7437120" y="0"/>
                  </a:lnTo>
                  <a:lnTo>
                    <a:pt x="7437120" y="9753600"/>
                  </a:lnTo>
                  <a:lnTo>
                    <a:pt x="0" y="9753600"/>
                  </a:lnTo>
                  <a:close/>
                </a:path>
              </a:pathLst>
            </a:custGeom>
            <a:solidFill>
              <a:srgbClr val="21262D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7470901" cy="9787382"/>
            </a:xfrm>
            <a:custGeom>
              <a:avLst/>
              <a:gdLst/>
              <a:ahLst/>
              <a:cxnLst/>
              <a:rect l="l" t="t" r="r" b="b"/>
              <a:pathLst>
                <a:path w="7470901" h="9787382">
                  <a:moveTo>
                    <a:pt x="16891" y="0"/>
                  </a:moveTo>
                  <a:lnTo>
                    <a:pt x="7454011" y="0"/>
                  </a:lnTo>
                  <a:cubicBezTo>
                    <a:pt x="7463409" y="0"/>
                    <a:pt x="7470901" y="7620"/>
                    <a:pt x="7470901" y="16891"/>
                  </a:cubicBezTo>
                  <a:lnTo>
                    <a:pt x="7470901" y="9770491"/>
                  </a:lnTo>
                  <a:cubicBezTo>
                    <a:pt x="7470901" y="9779889"/>
                    <a:pt x="7463282" y="9787382"/>
                    <a:pt x="7454011" y="9787382"/>
                  </a:cubicBezTo>
                  <a:lnTo>
                    <a:pt x="16891" y="9787382"/>
                  </a:lnTo>
                  <a:cubicBezTo>
                    <a:pt x="7493" y="9787382"/>
                    <a:pt x="0" y="9779762"/>
                    <a:pt x="0" y="9770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770491"/>
                  </a:lnTo>
                  <a:lnTo>
                    <a:pt x="16891" y="9770491"/>
                  </a:lnTo>
                  <a:lnTo>
                    <a:pt x="16891" y="9753600"/>
                  </a:lnTo>
                  <a:lnTo>
                    <a:pt x="7454011" y="9753600"/>
                  </a:lnTo>
                  <a:lnTo>
                    <a:pt x="7454011" y="9770491"/>
                  </a:lnTo>
                  <a:lnTo>
                    <a:pt x="7437120" y="9770491"/>
                  </a:lnTo>
                  <a:lnTo>
                    <a:pt x="7437120" y="16891"/>
                  </a:lnTo>
                  <a:lnTo>
                    <a:pt x="7454011" y="16891"/>
                  </a:lnTo>
                  <a:lnTo>
                    <a:pt x="74540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sp>
        <p:nvSpPr>
          <p:cNvPr id="34" name="TextBox 34"/>
          <p:cNvSpPr txBox="1"/>
          <p:nvPr/>
        </p:nvSpPr>
        <p:spPr>
          <a:xfrm>
            <a:off x="731520" y="8475345"/>
            <a:ext cx="3657600" cy="57721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ts val="2280"/>
              </a:lnSpc>
            </a:pPr>
            <a:endParaRPr lang="en-US" sz="1900" dirty="0">
              <a:solidFill>
                <a:srgbClr val="1E6FD9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4DE04CAA-0372-7BDC-A237-6B80E3621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028" y="1234440"/>
            <a:ext cx="11521469" cy="896456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5D49624D-CC5C-F205-2A26-86312BB53BB4}"/>
                  </a:ext>
                </a:extLst>
              </p:cNvPr>
              <p:cNvSpPr txBox="1"/>
              <p:nvPr/>
            </p:nvSpPr>
            <p:spPr>
              <a:xfrm>
                <a:off x="563908" y="1409700"/>
                <a:ext cx="5303491" cy="89645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2640"/>
                  </a:lnSpc>
                </a:pPr>
                <a:r>
                  <a:rPr lang="en-US" sz="2400" dirty="0">
                    <a:solidFill>
                      <a:schemeClr val="bg2"/>
                    </a:solidFill>
                  </a:rPr>
                  <a:t>The </a:t>
                </a:r>
                <a:r>
                  <a:rPr lang="en-US" sz="2400" b="1" dirty="0">
                    <a:solidFill>
                      <a:schemeClr val="bg2"/>
                    </a:solidFill>
                  </a:rPr>
                  <a:t>Erdős-Rényi model</a:t>
                </a:r>
                <a:r>
                  <a:rPr lang="en-US" sz="2400" dirty="0">
                    <a:solidFill>
                      <a:schemeClr val="bg2"/>
                    </a:solidFill>
                  </a:rPr>
                  <a:t> is one of the most fundamental frameworks in graph theory for generating random networks. It describes a process where a fixed number of nodes are connected.</a:t>
                </a:r>
              </a:p>
              <a:p>
                <a:pPr>
                  <a:lnSpc>
                    <a:spcPts val="2640"/>
                  </a:lnSpc>
                </a:pPr>
                <a:endParaRPr lang="en-US" sz="2400" dirty="0">
                  <a:solidFill>
                    <a:schemeClr val="bg2"/>
                  </a:solidFill>
                  <a:latin typeface="Calibri (MS)"/>
                  <a:ea typeface="Calibri (MS)"/>
                  <a:cs typeface="Calibri (MS)"/>
                  <a:sym typeface="Calibri (MS)"/>
                </a:endParaRPr>
              </a:p>
              <a:p>
                <a:pPr>
                  <a:lnSpc>
                    <a:spcPts val="2640"/>
                  </a:lnSpc>
                </a:pPr>
                <a:r>
                  <a:rPr lang="en-US" sz="2400" dirty="0">
                    <a:solidFill>
                      <a:schemeClr val="bg2"/>
                    </a:solidFill>
                    <a:latin typeface="Calibri (MS)"/>
                    <a:ea typeface="Calibri (MS)"/>
                    <a:cs typeface="Calibri (MS)"/>
                    <a:sym typeface="Calibri (MS)"/>
                  </a:rPr>
                  <a:t>1.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 Random edge formation:</a:t>
                </a:r>
                <a:r>
                  <a:rPr lang="en-IN" sz="2400" dirty="0">
                    <a:solidFill>
                      <a:schemeClr val="bg2"/>
                    </a:solidFill>
                  </a:rPr>
                  <a:t> In an Erdős–Rényi graph, each possible edge between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nodes is included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independently with probability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. This model is denoted as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sepChr m:val=","/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e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.</a:t>
                </a:r>
                <a:endParaRPr lang="en-IN" sz="2400" dirty="0">
                  <a:solidFill>
                    <a:schemeClr val="bg2"/>
                  </a:solidFill>
                </a:endParaRPr>
              </a:p>
              <a:p>
                <a:pPr>
                  <a:lnSpc>
                    <a:spcPts val="2640"/>
                  </a:lnSpc>
                </a:pPr>
                <a:endParaRPr lang="en-IN" sz="2400" dirty="0">
                  <a:solidFill>
                    <a:schemeClr val="bg2"/>
                  </a:solidFill>
                </a:endParaRP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2.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 Binomial degree distribution:</a:t>
                </a:r>
                <a:r>
                  <a:rPr lang="en-IN" sz="2400" dirty="0">
                    <a:solidFill>
                      <a:schemeClr val="bg2"/>
                    </a:solidFill>
                  </a:rPr>
                  <a:t> The degree of each node follows a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Binomial distribution</a:t>
                </a:r>
                <a:r>
                  <a:rPr lang="en-IN" sz="2400" dirty="0">
                    <a:solidFill>
                      <a:schemeClr val="bg2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IN" sz="2400" b="0">
                        <a:solidFill>
                          <a:schemeClr val="bg2"/>
                        </a:solidFill>
                      </a:rPr>
                      <m:t>Bin</m:t>
                    </m:r>
                    <m:d>
                      <m:dPr>
                        <m:sepChr m:val=","/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sz="2400" b="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e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. </a:t>
                </a:r>
                <a:r>
                  <a:rPr lang="en-IN" sz="2400" dirty="0">
                    <a:solidFill>
                      <a:schemeClr val="bg2"/>
                    </a:solidFill>
                  </a:rPr>
                  <a:t>For large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and small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, it approximates a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Poisson distribution</a:t>
                </a:r>
                <a:r>
                  <a:rPr lang="en-IN" sz="2400" dirty="0">
                    <a:solidFill>
                      <a:schemeClr val="bg2"/>
                    </a:solidFill>
                  </a:rPr>
                  <a:t>.</a:t>
                </a:r>
              </a:p>
              <a:p>
                <a:endParaRPr lang="en-IN" sz="2400" dirty="0">
                  <a:solidFill>
                    <a:schemeClr val="bg2"/>
                  </a:solidFill>
                </a:endParaRP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3.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 Phase transition property:</a:t>
                </a:r>
                <a:r>
                  <a:rPr lang="en-IN" sz="2400" dirty="0">
                    <a:solidFill>
                      <a:schemeClr val="bg2"/>
                    </a:solidFill>
                  </a:rPr>
                  <a:t> There is a critical threshold at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IN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.</a:t>
                </a: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If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IN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f>
                      <m:fPr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: </a:t>
                </a:r>
                <a:r>
                  <a:rPr lang="en-IN" sz="2400" dirty="0">
                    <a:solidFill>
                      <a:schemeClr val="bg2"/>
                    </a:solidFill>
                  </a:rPr>
                  <a:t>graph has small disconnected components.</a:t>
                </a: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If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IN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f>
                      <m:fPr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: </a:t>
                </a:r>
                <a:r>
                  <a:rPr lang="en-IN" sz="2400" dirty="0">
                    <a:solidFill>
                      <a:schemeClr val="bg2"/>
                    </a:solidFill>
                  </a:rPr>
                  <a:t>a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giant connected component</a:t>
                </a:r>
                <a:r>
                  <a:rPr lang="en-IN" sz="2400" dirty="0">
                    <a:solidFill>
                      <a:schemeClr val="bg2"/>
                    </a:solidFill>
                  </a:rPr>
                  <a:t> suddenly appears.</a:t>
                </a:r>
              </a:p>
              <a:p>
                <a:endParaRPr lang="en-IN" sz="2400" dirty="0">
                  <a:solidFill>
                    <a:schemeClr val="bg2"/>
                  </a:solidFill>
                </a:endParaRPr>
              </a:p>
            </p:txBody>
          </p:sp>
        </mc:Choice>
        <mc:Fallback xmlns="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5D49624D-CC5C-F205-2A26-86312BB53B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908" y="1409700"/>
                <a:ext cx="5303491" cy="8964570"/>
              </a:xfrm>
              <a:prstGeom prst="rect">
                <a:avLst/>
              </a:prstGeom>
              <a:blipFill>
                <a:blip r:embed="rId5"/>
                <a:stretch>
                  <a:fillRect l="-1841" t="-952" r="-276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B491DC-F2FF-963D-27DF-AFA4AFD4F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924162B0-786F-DACE-8559-D8780A1A284F}"/>
              </a:ext>
            </a:extLst>
          </p:cNvPr>
          <p:cNvGrpSpPr/>
          <p:nvPr/>
        </p:nvGrpSpPr>
        <p:grpSpPr>
          <a:xfrm>
            <a:off x="359441" y="149721"/>
            <a:ext cx="16844453" cy="1165832"/>
            <a:chOff x="-25991" y="-114300"/>
            <a:chExt cx="22459271" cy="218694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578BCB0-13AC-6680-7620-E7B294D0E7BD}"/>
                </a:ext>
              </a:extLst>
            </p:cNvPr>
            <p:cNvSpPr/>
            <p:nvPr/>
          </p:nvSpPr>
          <p:spPr>
            <a:xfrm>
              <a:off x="-25991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90BC40C5-A3FA-4910-E53B-47C7C966B605}"/>
                </a:ext>
              </a:extLst>
            </p:cNvPr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 Topologies-</a:t>
              </a:r>
              <a:r>
                <a:rPr lang="en-US" sz="6000" b="1" dirty="0" err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Barabási</a:t>
              </a:r>
              <a:r>
                <a:rPr lang="en-US" sz="6000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-Albert</a:t>
              </a:r>
            </a:p>
          </p:txBody>
        </p:sp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1099AC9D-D3E6-7009-10B2-90DD55B646E9}"/>
              </a:ext>
            </a:extLst>
          </p:cNvPr>
          <p:cNvSpPr/>
          <p:nvPr/>
        </p:nvSpPr>
        <p:spPr>
          <a:xfrm>
            <a:off x="359441" y="1519794"/>
            <a:ext cx="6785236" cy="8555293"/>
          </a:xfrm>
          <a:custGeom>
            <a:avLst/>
            <a:gdLst/>
            <a:ahLst/>
            <a:cxnLst/>
            <a:rect l="l" t="t" r="r" b="b"/>
            <a:pathLst>
              <a:path w="7437120" h="9753600">
                <a:moveTo>
                  <a:pt x="0" y="0"/>
                </a:moveTo>
                <a:lnTo>
                  <a:pt x="7437120" y="0"/>
                </a:lnTo>
                <a:lnTo>
                  <a:pt x="7437120" y="9753600"/>
                </a:lnTo>
                <a:lnTo>
                  <a:pt x="0" y="9753600"/>
                </a:lnTo>
                <a:close/>
              </a:path>
            </a:pathLst>
          </a:custGeom>
          <a:solidFill>
            <a:srgbClr val="21262D"/>
          </a:solidFill>
        </p:spPr>
        <p:txBody>
          <a:bodyPr/>
          <a:lstStyle/>
          <a:p>
            <a:endParaRPr lang="en-IN" dirty="0"/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BCC2EDE2-333E-4983-2502-E92EBE5DD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0" y="1554480"/>
            <a:ext cx="10308559" cy="8555294"/>
          </a:xfrm>
          <a:prstGeom prst="rect">
            <a:avLst/>
          </a:prstGeom>
        </p:spPr>
      </p:pic>
      <p:sp>
        <p:nvSpPr>
          <p:cNvPr id="17" name="Rectangle 6">
            <a:extLst>
              <a:ext uri="{FF2B5EF4-FFF2-40B4-BE49-F238E27FC236}">
                <a16:creationId xmlns:a16="http://schemas.microsoft.com/office/drawing/2014/main" id="{D1C582E0-05C4-42A6-BC18-E00E926A93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441" y="1664377"/>
            <a:ext cx="6498559" cy="7478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2"/>
                </a:solidFill>
              </a:rPr>
              <a:t>The </a:t>
            </a:r>
            <a:r>
              <a:rPr lang="en-US" sz="2400" b="1" dirty="0" err="1">
                <a:solidFill>
                  <a:schemeClr val="bg2"/>
                </a:solidFill>
              </a:rPr>
              <a:t>Barabási</a:t>
            </a:r>
            <a:r>
              <a:rPr lang="en-US" sz="2400" b="1" dirty="0">
                <a:solidFill>
                  <a:schemeClr val="bg2"/>
                </a:solidFill>
              </a:rPr>
              <a:t>–Albert model</a:t>
            </a:r>
            <a:r>
              <a:rPr lang="en-US" sz="2400" dirty="0">
                <a:solidFill>
                  <a:schemeClr val="bg2"/>
                </a:solidFill>
              </a:rPr>
              <a:t> is a random network model that generates </a:t>
            </a:r>
            <a:r>
              <a:rPr lang="en-US" sz="2400" b="1" dirty="0">
                <a:solidFill>
                  <a:schemeClr val="bg2"/>
                </a:solidFill>
              </a:rPr>
              <a:t>scale-free networks</a:t>
            </a:r>
            <a:r>
              <a:rPr lang="en-US" sz="2400" dirty="0">
                <a:solidFill>
                  <a:schemeClr val="bg2"/>
                </a:solidFill>
              </a:rPr>
              <a:t> using two key principles: </a:t>
            </a:r>
            <a:r>
              <a:rPr lang="en-US" sz="2400" b="1" dirty="0">
                <a:solidFill>
                  <a:schemeClr val="bg2"/>
                </a:solidFill>
              </a:rPr>
              <a:t>growth</a:t>
            </a:r>
            <a:r>
              <a:rPr lang="en-US" sz="2400" dirty="0">
                <a:solidFill>
                  <a:schemeClr val="bg2"/>
                </a:solidFill>
              </a:rPr>
              <a:t> (nodes are added over time) and </a:t>
            </a:r>
            <a:r>
              <a:rPr lang="en-US" sz="2400" b="1" dirty="0">
                <a:solidFill>
                  <a:schemeClr val="bg2"/>
                </a:solidFill>
              </a:rPr>
              <a:t>preferential attachment</a:t>
            </a:r>
            <a:r>
              <a:rPr lang="en-US" sz="2400" dirty="0">
                <a:solidFill>
                  <a:schemeClr val="bg2"/>
                </a:solidFill>
              </a:rPr>
              <a:t> (new nodes are more likely to connect to already highly connected nodes).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b="1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1. Growth mechanism: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The network starts with a small set of nodes, and new nodes are added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one at a time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2. Preferential attachment: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New nodes connect to existing nodes with probability proportional to their degree (“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rich get richer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” effect).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3. Scale-free property: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The degree distribution follows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power law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meaning a few nodes become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hubs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with very high degree.</a:t>
            </a:r>
          </a:p>
        </p:txBody>
      </p:sp>
    </p:spTree>
    <p:extLst>
      <p:ext uri="{BB962C8B-B14F-4D97-AF65-F5344CB8AC3E}">
        <p14:creationId xmlns:p14="http://schemas.microsoft.com/office/powerpoint/2010/main" val="1280172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085CF9-9D35-6E2F-7209-CECF968C6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B7F08812-B710-115B-3296-6B97006D9CC0}"/>
              </a:ext>
            </a:extLst>
          </p:cNvPr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6DD8B6B-0ECE-42A8-3693-196C732F6A7F}"/>
                </a:ext>
              </a:extLst>
            </p:cNvPr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5363BD33-33B3-F401-BB59-B47C0358B2CE}"/>
                </a:ext>
              </a:extLst>
            </p:cNvPr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 Topologies-</a:t>
              </a:r>
              <a:r>
                <a:rPr lang="en-US" sz="6000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Watts-</a:t>
              </a:r>
              <a:r>
                <a:rPr lang="en-US" sz="6000" b="1" dirty="0" err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Strogatz</a:t>
              </a:r>
              <a:endParaRPr lang="en-US" sz="6000" b="1" dirty="0">
                <a:solidFill>
                  <a:srgbClr val="E6EDF3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30C9B773-7A4A-A995-020E-5CEC95F00EF3}"/>
              </a:ext>
            </a:extLst>
          </p:cNvPr>
          <p:cNvGrpSpPr/>
          <p:nvPr/>
        </p:nvGrpSpPr>
        <p:grpSpPr>
          <a:xfrm>
            <a:off x="444503" y="1907543"/>
            <a:ext cx="5603243" cy="7340603"/>
            <a:chOff x="0" y="0"/>
            <a:chExt cx="7470991" cy="9787471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296EB142-CBB1-1709-69BD-E4CB350BF4D5}"/>
                </a:ext>
              </a:extLst>
            </p:cNvPr>
            <p:cNvSpPr/>
            <p:nvPr/>
          </p:nvSpPr>
          <p:spPr>
            <a:xfrm>
              <a:off x="16891" y="16891"/>
              <a:ext cx="7437120" cy="9753600"/>
            </a:xfrm>
            <a:custGeom>
              <a:avLst/>
              <a:gdLst/>
              <a:ahLst/>
              <a:cxnLst/>
              <a:rect l="l" t="t" r="r" b="b"/>
              <a:pathLst>
                <a:path w="7437120" h="9753600">
                  <a:moveTo>
                    <a:pt x="0" y="0"/>
                  </a:moveTo>
                  <a:lnTo>
                    <a:pt x="7437120" y="0"/>
                  </a:lnTo>
                  <a:lnTo>
                    <a:pt x="7437120" y="9753600"/>
                  </a:lnTo>
                  <a:lnTo>
                    <a:pt x="0" y="97536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73B7437D-DBF8-E498-1A57-17C7C3A71E61}"/>
                </a:ext>
              </a:extLst>
            </p:cNvPr>
            <p:cNvSpPr/>
            <p:nvPr/>
          </p:nvSpPr>
          <p:spPr>
            <a:xfrm>
              <a:off x="0" y="0"/>
              <a:ext cx="7470901" cy="9787382"/>
            </a:xfrm>
            <a:custGeom>
              <a:avLst/>
              <a:gdLst/>
              <a:ahLst/>
              <a:cxnLst/>
              <a:rect l="l" t="t" r="r" b="b"/>
              <a:pathLst>
                <a:path w="7470901" h="9787382">
                  <a:moveTo>
                    <a:pt x="16891" y="0"/>
                  </a:moveTo>
                  <a:lnTo>
                    <a:pt x="7454011" y="0"/>
                  </a:lnTo>
                  <a:cubicBezTo>
                    <a:pt x="7463409" y="0"/>
                    <a:pt x="7470901" y="7620"/>
                    <a:pt x="7470901" y="16891"/>
                  </a:cubicBezTo>
                  <a:lnTo>
                    <a:pt x="7470901" y="9770491"/>
                  </a:lnTo>
                  <a:cubicBezTo>
                    <a:pt x="7470901" y="9779889"/>
                    <a:pt x="7463282" y="9787382"/>
                    <a:pt x="7454011" y="9787382"/>
                  </a:cubicBezTo>
                  <a:lnTo>
                    <a:pt x="16891" y="9787382"/>
                  </a:lnTo>
                  <a:cubicBezTo>
                    <a:pt x="7493" y="9787382"/>
                    <a:pt x="0" y="9779762"/>
                    <a:pt x="0" y="9770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770491"/>
                  </a:lnTo>
                  <a:lnTo>
                    <a:pt x="16891" y="9770491"/>
                  </a:lnTo>
                  <a:lnTo>
                    <a:pt x="16891" y="9753600"/>
                  </a:lnTo>
                  <a:lnTo>
                    <a:pt x="7454011" y="9753600"/>
                  </a:lnTo>
                  <a:lnTo>
                    <a:pt x="7454011" y="9770491"/>
                  </a:lnTo>
                  <a:lnTo>
                    <a:pt x="7437120" y="9770491"/>
                  </a:lnTo>
                  <a:lnTo>
                    <a:pt x="7437120" y="16891"/>
                  </a:lnTo>
                  <a:lnTo>
                    <a:pt x="7454011" y="16891"/>
                  </a:lnTo>
                  <a:lnTo>
                    <a:pt x="74540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95F01AD6-C0AB-4B40-5CDA-7A4D6FE3ED22}"/>
              </a:ext>
            </a:extLst>
          </p:cNvPr>
          <p:cNvGrpSpPr/>
          <p:nvPr/>
        </p:nvGrpSpPr>
        <p:grpSpPr>
          <a:xfrm>
            <a:off x="457200" y="1920240"/>
            <a:ext cx="5577840" cy="146304"/>
            <a:chOff x="0" y="0"/>
            <a:chExt cx="7437120" cy="195072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B89672A0-F298-600B-6266-378E90ED71E3}"/>
                </a:ext>
              </a:extLst>
            </p:cNvPr>
            <p:cNvSpPr/>
            <p:nvPr/>
          </p:nvSpPr>
          <p:spPr>
            <a:xfrm>
              <a:off x="0" y="0"/>
              <a:ext cx="7437120" cy="195072"/>
            </a:xfrm>
            <a:custGeom>
              <a:avLst/>
              <a:gdLst/>
              <a:ahLst/>
              <a:cxnLst/>
              <a:rect l="l" t="t" r="r" b="b"/>
              <a:pathLst>
                <a:path w="7437120" h="195072">
                  <a:moveTo>
                    <a:pt x="0" y="0"/>
                  </a:moveTo>
                  <a:lnTo>
                    <a:pt x="7437120" y="0"/>
                  </a:lnTo>
                  <a:lnTo>
                    <a:pt x="7437120" y="195072"/>
                  </a:lnTo>
                  <a:lnTo>
                    <a:pt x="0" y="195072"/>
                  </a:ln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507AC022-259D-6AA9-1130-467DAD597FAF}"/>
              </a:ext>
            </a:extLst>
          </p:cNvPr>
          <p:cNvGrpSpPr/>
          <p:nvPr/>
        </p:nvGrpSpPr>
        <p:grpSpPr>
          <a:xfrm>
            <a:off x="712470" y="2266950"/>
            <a:ext cx="915924" cy="915924"/>
            <a:chOff x="0" y="0"/>
            <a:chExt cx="1221232" cy="1221232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2851D3CB-88BB-A03C-E17B-5E25DCB78FC8}"/>
                </a:ext>
              </a:extLst>
            </p:cNvPr>
            <p:cNvSpPr/>
            <p:nvPr/>
          </p:nvSpPr>
          <p:spPr>
            <a:xfrm>
              <a:off x="25400" y="25400"/>
              <a:ext cx="1170432" cy="1170432"/>
            </a:xfrm>
            <a:custGeom>
              <a:avLst/>
              <a:gdLst/>
              <a:ahLst/>
              <a:cxnLst/>
              <a:rect l="l" t="t" r="r" b="b"/>
              <a:pathLst>
                <a:path w="1170432" h="1170432">
                  <a:moveTo>
                    <a:pt x="0" y="585216"/>
                  </a:moveTo>
                  <a:cubicBezTo>
                    <a:pt x="0" y="262001"/>
                    <a:pt x="262001" y="0"/>
                    <a:pt x="585216" y="0"/>
                  </a:cubicBezTo>
                  <a:cubicBezTo>
                    <a:pt x="908431" y="0"/>
                    <a:pt x="1170432" y="262001"/>
                    <a:pt x="1170432" y="585216"/>
                  </a:cubicBezTo>
                  <a:cubicBezTo>
                    <a:pt x="1170432" y="908431"/>
                    <a:pt x="908431" y="1170432"/>
                    <a:pt x="585216" y="1170432"/>
                  </a:cubicBezTo>
                  <a:cubicBezTo>
                    <a:pt x="262001" y="1170432"/>
                    <a:pt x="0" y="908431"/>
                    <a:pt x="0" y="585216"/>
                  </a:cubicBezTo>
                  <a:close/>
                </a:path>
              </a:pathLst>
            </a:custGeom>
            <a:solidFill>
              <a:srgbClr val="1E6FD9">
                <a:alpha val="48627"/>
              </a:srgbClr>
            </a:solidFill>
          </p:spPr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57557A64-7146-B3AE-C415-79019122D9CD}"/>
                </a:ext>
              </a:extLst>
            </p:cNvPr>
            <p:cNvSpPr/>
            <p:nvPr/>
          </p:nvSpPr>
          <p:spPr>
            <a:xfrm>
              <a:off x="0" y="0"/>
              <a:ext cx="1221232" cy="1221232"/>
            </a:xfrm>
            <a:custGeom>
              <a:avLst/>
              <a:gdLst/>
              <a:ahLst/>
              <a:cxnLst/>
              <a:rect l="l" t="t" r="r" b="b"/>
              <a:pathLst>
                <a:path w="1221232" h="1221232">
                  <a:moveTo>
                    <a:pt x="0" y="610616"/>
                  </a:moveTo>
                  <a:cubicBezTo>
                    <a:pt x="0" y="273431"/>
                    <a:pt x="273431" y="0"/>
                    <a:pt x="610616" y="0"/>
                  </a:cubicBezTo>
                  <a:lnTo>
                    <a:pt x="610616" y="25400"/>
                  </a:lnTo>
                  <a:lnTo>
                    <a:pt x="610616" y="0"/>
                  </a:lnTo>
                  <a:cubicBezTo>
                    <a:pt x="947801" y="0"/>
                    <a:pt x="1221232" y="273431"/>
                    <a:pt x="1221232" y="610616"/>
                  </a:cubicBezTo>
                  <a:lnTo>
                    <a:pt x="1195832" y="610616"/>
                  </a:lnTo>
                  <a:lnTo>
                    <a:pt x="1221232" y="610616"/>
                  </a:lnTo>
                  <a:cubicBezTo>
                    <a:pt x="1221232" y="947801"/>
                    <a:pt x="947801" y="1221232"/>
                    <a:pt x="610616" y="1221232"/>
                  </a:cubicBezTo>
                  <a:lnTo>
                    <a:pt x="610616" y="1195832"/>
                  </a:lnTo>
                  <a:lnTo>
                    <a:pt x="610616" y="1221232"/>
                  </a:lnTo>
                  <a:cubicBezTo>
                    <a:pt x="273431" y="1221232"/>
                    <a:pt x="0" y="947801"/>
                    <a:pt x="0" y="610616"/>
                  </a:cubicBezTo>
                  <a:lnTo>
                    <a:pt x="25400" y="610616"/>
                  </a:lnTo>
                  <a:lnTo>
                    <a:pt x="50800" y="610616"/>
                  </a:lnTo>
                  <a:lnTo>
                    <a:pt x="25400" y="610616"/>
                  </a:lnTo>
                  <a:lnTo>
                    <a:pt x="0" y="610616"/>
                  </a:lnTo>
                  <a:moveTo>
                    <a:pt x="50800" y="610616"/>
                  </a:moveTo>
                  <a:cubicBezTo>
                    <a:pt x="50800" y="624586"/>
                    <a:pt x="39370" y="636016"/>
                    <a:pt x="25400" y="636016"/>
                  </a:cubicBezTo>
                  <a:cubicBezTo>
                    <a:pt x="11430" y="636016"/>
                    <a:pt x="0" y="624586"/>
                    <a:pt x="0" y="610616"/>
                  </a:cubicBezTo>
                  <a:cubicBezTo>
                    <a:pt x="0" y="596646"/>
                    <a:pt x="11430" y="585216"/>
                    <a:pt x="25400" y="585216"/>
                  </a:cubicBezTo>
                  <a:cubicBezTo>
                    <a:pt x="39370" y="585216"/>
                    <a:pt x="50800" y="596646"/>
                    <a:pt x="50800" y="610616"/>
                  </a:cubicBezTo>
                  <a:cubicBezTo>
                    <a:pt x="50800" y="919734"/>
                    <a:pt x="301498" y="1170432"/>
                    <a:pt x="610616" y="1170432"/>
                  </a:cubicBezTo>
                  <a:cubicBezTo>
                    <a:pt x="919734" y="1170432"/>
                    <a:pt x="1170432" y="919734"/>
                    <a:pt x="1170432" y="610616"/>
                  </a:cubicBezTo>
                  <a:cubicBezTo>
                    <a:pt x="1170432" y="301498"/>
                    <a:pt x="919734" y="50800"/>
                    <a:pt x="610616" y="50800"/>
                  </a:cubicBezTo>
                  <a:lnTo>
                    <a:pt x="610616" y="25400"/>
                  </a:lnTo>
                  <a:lnTo>
                    <a:pt x="610616" y="50800"/>
                  </a:lnTo>
                  <a:cubicBezTo>
                    <a:pt x="301498" y="50800"/>
                    <a:pt x="50800" y="301498"/>
                    <a:pt x="50800" y="610616"/>
                  </a:cubicBez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F9DED022-5EAA-AD8F-E287-5951F17295A2}"/>
              </a:ext>
            </a:extLst>
          </p:cNvPr>
          <p:cNvGrpSpPr/>
          <p:nvPr/>
        </p:nvGrpSpPr>
        <p:grpSpPr>
          <a:xfrm>
            <a:off x="731520" y="2286000"/>
            <a:ext cx="877824" cy="877824"/>
            <a:chOff x="0" y="0"/>
            <a:chExt cx="1170432" cy="1170432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B4745E5B-8F44-D429-ED65-988408F220EF}"/>
                </a:ext>
              </a:extLst>
            </p:cNvPr>
            <p:cNvSpPr/>
            <p:nvPr/>
          </p:nvSpPr>
          <p:spPr>
            <a:xfrm>
              <a:off x="0" y="0"/>
              <a:ext cx="1170432" cy="1170432"/>
            </a:xfrm>
            <a:custGeom>
              <a:avLst/>
              <a:gdLst/>
              <a:ahLst/>
              <a:cxnLst/>
              <a:rect l="l" t="t" r="r" b="b"/>
              <a:pathLst>
                <a:path w="1170432" h="1170432">
                  <a:moveTo>
                    <a:pt x="0" y="0"/>
                  </a:moveTo>
                  <a:lnTo>
                    <a:pt x="1170432" y="0"/>
                  </a:lnTo>
                  <a:lnTo>
                    <a:pt x="1170432" y="1170432"/>
                  </a:lnTo>
                  <a:lnTo>
                    <a:pt x="0" y="117043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r="-78303"/>
              </a:stretch>
            </a:blipFill>
          </p:spPr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C6363786-25AC-620D-84DE-BD91A6FD0F34}"/>
                </a:ext>
              </a:extLst>
            </p:cNvPr>
            <p:cNvSpPr txBox="1"/>
            <p:nvPr/>
          </p:nvSpPr>
          <p:spPr>
            <a:xfrm>
              <a:off x="0" y="-57150"/>
              <a:ext cx="1170432" cy="122758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840"/>
                </a:lnSpc>
              </a:pPr>
              <a:r>
                <a:rPr lang="en-US" sz="32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</a:t>
              </a:r>
            </a:p>
          </p:txBody>
        </p:sp>
      </p:grpSp>
      <p:grpSp>
        <p:nvGrpSpPr>
          <p:cNvPr id="20" name="Group 20">
            <a:extLst>
              <a:ext uri="{FF2B5EF4-FFF2-40B4-BE49-F238E27FC236}">
                <a16:creationId xmlns:a16="http://schemas.microsoft.com/office/drawing/2014/main" id="{0699327B-9503-5C2D-9307-EB77840AE7D8}"/>
              </a:ext>
            </a:extLst>
          </p:cNvPr>
          <p:cNvGrpSpPr/>
          <p:nvPr/>
        </p:nvGrpSpPr>
        <p:grpSpPr>
          <a:xfrm>
            <a:off x="731520" y="3383280"/>
            <a:ext cx="5120640" cy="768096"/>
            <a:chOff x="0" y="0"/>
            <a:chExt cx="6827520" cy="1024128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BDF8E54-6689-9CB3-75DC-E8DF6BC97512}"/>
                </a:ext>
              </a:extLst>
            </p:cNvPr>
            <p:cNvSpPr/>
            <p:nvPr/>
          </p:nvSpPr>
          <p:spPr>
            <a:xfrm>
              <a:off x="0" y="0"/>
              <a:ext cx="6827520" cy="1024128"/>
            </a:xfrm>
            <a:custGeom>
              <a:avLst/>
              <a:gdLst/>
              <a:ahLst/>
              <a:cxnLst/>
              <a:rect l="l" t="t" r="r" b="b"/>
              <a:pathLst>
                <a:path w="6827520" h="1024128">
                  <a:moveTo>
                    <a:pt x="0" y="0"/>
                  </a:moveTo>
                  <a:lnTo>
                    <a:pt x="6827520" y="0"/>
                  </a:lnTo>
                  <a:lnTo>
                    <a:pt x="6827520" y="1024128"/>
                  </a:lnTo>
                  <a:lnTo>
                    <a:pt x="0" y="102412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22" name="TextBox 22">
              <a:extLst>
                <a:ext uri="{FF2B5EF4-FFF2-40B4-BE49-F238E27FC236}">
                  <a16:creationId xmlns:a16="http://schemas.microsoft.com/office/drawing/2014/main" id="{696C1819-B912-5223-2023-6995E4268942}"/>
                </a:ext>
              </a:extLst>
            </p:cNvPr>
            <p:cNvSpPr txBox="1"/>
            <p:nvPr/>
          </p:nvSpPr>
          <p:spPr>
            <a:xfrm>
              <a:off x="0" y="-47625"/>
              <a:ext cx="6827520" cy="107175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Erdős-Rényi</a:t>
              </a:r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B4EFD64B-9B44-B19E-0E2E-50C0F198A5E4}"/>
              </a:ext>
            </a:extLst>
          </p:cNvPr>
          <p:cNvGrpSpPr/>
          <p:nvPr/>
        </p:nvGrpSpPr>
        <p:grpSpPr>
          <a:xfrm>
            <a:off x="731520" y="4114800"/>
            <a:ext cx="5120640" cy="548640"/>
            <a:chOff x="0" y="0"/>
            <a:chExt cx="6827520" cy="731520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E67C37E-780B-AF6F-9004-F9156F040C49}"/>
                </a:ext>
              </a:extLst>
            </p:cNvPr>
            <p:cNvSpPr/>
            <p:nvPr/>
          </p:nvSpPr>
          <p:spPr>
            <a:xfrm>
              <a:off x="0" y="0"/>
              <a:ext cx="6827520" cy="731520"/>
            </a:xfrm>
            <a:custGeom>
              <a:avLst/>
              <a:gdLst/>
              <a:ahLst/>
              <a:cxnLst/>
              <a:rect l="l" t="t" r="r" b="b"/>
              <a:pathLst>
                <a:path w="6827520" h="731520">
                  <a:moveTo>
                    <a:pt x="0" y="0"/>
                  </a:moveTo>
                  <a:lnTo>
                    <a:pt x="6827520" y="0"/>
                  </a:lnTo>
                  <a:lnTo>
                    <a:pt x="682752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1860" b="-131860"/>
              </a:stretch>
            </a:blip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444EEA54-0D9C-699B-5E9F-69FCA5852DF3}"/>
                </a:ext>
              </a:extLst>
            </p:cNvPr>
            <p:cNvSpPr txBox="1"/>
            <p:nvPr/>
          </p:nvSpPr>
          <p:spPr>
            <a:xfrm>
              <a:off x="0" y="-47625"/>
              <a:ext cx="682752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E6FD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Random Graph</a:t>
              </a:r>
            </a:p>
          </p:txBody>
        </p:sp>
      </p:grpSp>
      <p:grpSp>
        <p:nvGrpSpPr>
          <p:cNvPr id="26" name="Group 26">
            <a:extLst>
              <a:ext uri="{FF2B5EF4-FFF2-40B4-BE49-F238E27FC236}">
                <a16:creationId xmlns:a16="http://schemas.microsoft.com/office/drawing/2014/main" id="{F44BFFB2-F15B-7E87-2FA6-5348827FA53E}"/>
              </a:ext>
            </a:extLst>
          </p:cNvPr>
          <p:cNvGrpSpPr/>
          <p:nvPr/>
        </p:nvGrpSpPr>
        <p:grpSpPr>
          <a:xfrm>
            <a:off x="731520" y="4846320"/>
            <a:ext cx="5120640" cy="3291840"/>
            <a:chOff x="0" y="0"/>
            <a:chExt cx="6827520" cy="4389120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BBEBB766-5862-76E7-D649-FFD7D8062312}"/>
                </a:ext>
              </a:extLst>
            </p:cNvPr>
            <p:cNvSpPr/>
            <p:nvPr/>
          </p:nvSpPr>
          <p:spPr>
            <a:xfrm>
              <a:off x="0" y="0"/>
              <a:ext cx="6827520" cy="4389120"/>
            </a:xfrm>
            <a:custGeom>
              <a:avLst/>
              <a:gdLst/>
              <a:ahLst/>
              <a:cxnLst/>
              <a:rect l="l" t="t" r="r" b="b"/>
              <a:pathLst>
                <a:path w="6827520" h="4389120">
                  <a:moveTo>
                    <a:pt x="0" y="0"/>
                  </a:moveTo>
                  <a:lnTo>
                    <a:pt x="6827520" y="0"/>
                  </a:lnTo>
                  <a:lnTo>
                    <a:pt x="6827520" y="4389120"/>
                  </a:lnTo>
                  <a:lnTo>
                    <a:pt x="0" y="4389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32480" r="-32480"/>
              </a:stretch>
            </a:blipFill>
          </p:spPr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0AE0BA73-4D6F-0E83-F03F-F8763F5EDB2C}"/>
                </a:ext>
              </a:extLst>
            </p:cNvPr>
            <p:cNvSpPr txBox="1"/>
            <p:nvPr/>
          </p:nvSpPr>
          <p:spPr>
            <a:xfrm>
              <a:off x="0" y="-47625"/>
              <a:ext cx="6827520" cy="44367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Nodes connect by pure chance with a fixed probability p. Edges are uniformly distributed — no hubs, no hierarchy.</a:t>
              </a:r>
            </a:p>
          </p:txBody>
        </p:sp>
      </p:grpSp>
      <p:grpSp>
        <p:nvGrpSpPr>
          <p:cNvPr id="29" name="Group 29">
            <a:extLst>
              <a:ext uri="{FF2B5EF4-FFF2-40B4-BE49-F238E27FC236}">
                <a16:creationId xmlns:a16="http://schemas.microsoft.com/office/drawing/2014/main" id="{35B3B9EC-A707-B6E5-4980-EABC61020466}"/>
              </a:ext>
            </a:extLst>
          </p:cNvPr>
          <p:cNvGrpSpPr/>
          <p:nvPr/>
        </p:nvGrpSpPr>
        <p:grpSpPr>
          <a:xfrm>
            <a:off x="718823" y="8491223"/>
            <a:ext cx="3683003" cy="574043"/>
            <a:chOff x="0" y="0"/>
            <a:chExt cx="4910671" cy="765391"/>
          </a:xfrm>
        </p:grpSpPr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7BCE9C30-B6E3-AD59-F338-2985C90DFB8A}"/>
                </a:ext>
              </a:extLst>
            </p:cNvPr>
            <p:cNvSpPr/>
            <p:nvPr/>
          </p:nvSpPr>
          <p:spPr>
            <a:xfrm>
              <a:off x="16891" y="16891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solidFill>
              <a:srgbClr val="1E6FD9">
                <a:alpha val="5882"/>
              </a:srgbClr>
            </a:solidFill>
          </p:spPr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9E622394-60FC-BDBA-0C85-CB9250D68EA7}"/>
                </a:ext>
              </a:extLst>
            </p:cNvPr>
            <p:cNvSpPr/>
            <p:nvPr/>
          </p:nvSpPr>
          <p:spPr>
            <a:xfrm>
              <a:off x="0" y="0"/>
              <a:ext cx="4910582" cy="765304"/>
            </a:xfrm>
            <a:custGeom>
              <a:avLst/>
              <a:gdLst/>
              <a:ahLst/>
              <a:cxnLst/>
              <a:rect l="l" t="t" r="r" b="b"/>
              <a:pathLst>
                <a:path w="4910582" h="765304">
                  <a:moveTo>
                    <a:pt x="16891" y="0"/>
                  </a:moveTo>
                  <a:lnTo>
                    <a:pt x="4893691" y="0"/>
                  </a:lnTo>
                  <a:cubicBezTo>
                    <a:pt x="4903089" y="0"/>
                    <a:pt x="4910582" y="7620"/>
                    <a:pt x="4910582" y="16891"/>
                  </a:cubicBezTo>
                  <a:lnTo>
                    <a:pt x="4910582" y="748411"/>
                  </a:lnTo>
                  <a:cubicBezTo>
                    <a:pt x="4910582" y="757809"/>
                    <a:pt x="4902962" y="765302"/>
                    <a:pt x="4893691" y="765302"/>
                  </a:cubicBezTo>
                  <a:lnTo>
                    <a:pt x="16891" y="765302"/>
                  </a:lnTo>
                  <a:cubicBezTo>
                    <a:pt x="7620" y="765429"/>
                    <a:pt x="0" y="757809"/>
                    <a:pt x="0" y="74841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748411"/>
                  </a:lnTo>
                  <a:lnTo>
                    <a:pt x="16891" y="748411"/>
                  </a:lnTo>
                  <a:lnTo>
                    <a:pt x="16891" y="731520"/>
                  </a:lnTo>
                  <a:lnTo>
                    <a:pt x="4893691" y="731520"/>
                  </a:lnTo>
                  <a:lnTo>
                    <a:pt x="4893691" y="748411"/>
                  </a:lnTo>
                  <a:lnTo>
                    <a:pt x="4876800" y="748411"/>
                  </a:lnTo>
                  <a:lnTo>
                    <a:pt x="4876800" y="16891"/>
                  </a:lnTo>
                  <a:lnTo>
                    <a:pt x="4893691" y="16891"/>
                  </a:lnTo>
                  <a:lnTo>
                    <a:pt x="4893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32" name="Group 32">
            <a:extLst>
              <a:ext uri="{FF2B5EF4-FFF2-40B4-BE49-F238E27FC236}">
                <a16:creationId xmlns:a16="http://schemas.microsoft.com/office/drawing/2014/main" id="{57D3275A-6C71-996C-3459-FE53D96E0526}"/>
              </a:ext>
            </a:extLst>
          </p:cNvPr>
          <p:cNvGrpSpPr/>
          <p:nvPr/>
        </p:nvGrpSpPr>
        <p:grpSpPr>
          <a:xfrm>
            <a:off x="731520" y="8503920"/>
            <a:ext cx="3657600" cy="548640"/>
            <a:chOff x="0" y="0"/>
            <a:chExt cx="4876800" cy="731520"/>
          </a:xfrm>
        </p:grpSpPr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182F2111-34AD-882F-D0EA-306AAD6EE43A}"/>
                </a:ext>
              </a:extLst>
            </p:cNvPr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34" name="TextBox 34">
              <a:extLst>
                <a:ext uri="{FF2B5EF4-FFF2-40B4-BE49-F238E27FC236}">
                  <a16:creationId xmlns:a16="http://schemas.microsoft.com/office/drawing/2014/main" id="{0F586C90-B012-7A10-EC21-FAB6D9DCE435}"/>
                </a:ext>
              </a:extLst>
            </p:cNvPr>
            <p:cNvSpPr txBox="1"/>
            <p:nvPr/>
          </p:nvSpPr>
          <p:spPr>
            <a:xfrm>
              <a:off x="0" y="-38100"/>
              <a:ext cx="4876800" cy="7696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280"/>
                </a:lnSpc>
              </a:pPr>
              <a:r>
                <a:rPr lang="en-US" sz="1900">
                  <a:solidFill>
                    <a:srgbClr val="1E6FD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Equal Probability</a:t>
              </a:r>
            </a:p>
          </p:txBody>
        </p:sp>
      </p:grpSp>
      <p:grpSp>
        <p:nvGrpSpPr>
          <p:cNvPr id="61" name="Group 61">
            <a:extLst>
              <a:ext uri="{FF2B5EF4-FFF2-40B4-BE49-F238E27FC236}">
                <a16:creationId xmlns:a16="http://schemas.microsoft.com/office/drawing/2014/main" id="{C00D8F61-4FB9-48D8-1691-382CD4BBC31B}"/>
              </a:ext>
            </a:extLst>
          </p:cNvPr>
          <p:cNvGrpSpPr/>
          <p:nvPr/>
        </p:nvGrpSpPr>
        <p:grpSpPr>
          <a:xfrm>
            <a:off x="431835" y="1891943"/>
            <a:ext cx="8407365" cy="7340603"/>
            <a:chOff x="0" y="0"/>
            <a:chExt cx="7470991" cy="9787471"/>
          </a:xfrm>
        </p:grpSpPr>
        <p:sp>
          <p:nvSpPr>
            <p:cNvPr id="62" name="Freeform 62">
              <a:extLst>
                <a:ext uri="{FF2B5EF4-FFF2-40B4-BE49-F238E27FC236}">
                  <a16:creationId xmlns:a16="http://schemas.microsoft.com/office/drawing/2014/main" id="{605DDC01-3ED6-CDF1-26CB-DA3308FFAD98}"/>
                </a:ext>
              </a:extLst>
            </p:cNvPr>
            <p:cNvSpPr/>
            <p:nvPr/>
          </p:nvSpPr>
          <p:spPr>
            <a:xfrm>
              <a:off x="16891" y="16891"/>
              <a:ext cx="7437120" cy="9753600"/>
            </a:xfrm>
            <a:custGeom>
              <a:avLst/>
              <a:gdLst/>
              <a:ahLst/>
              <a:cxnLst/>
              <a:rect l="l" t="t" r="r" b="b"/>
              <a:pathLst>
                <a:path w="7437120" h="9753600">
                  <a:moveTo>
                    <a:pt x="0" y="0"/>
                  </a:moveTo>
                  <a:lnTo>
                    <a:pt x="7437120" y="0"/>
                  </a:lnTo>
                  <a:lnTo>
                    <a:pt x="7437120" y="9753600"/>
                  </a:lnTo>
                  <a:lnTo>
                    <a:pt x="0" y="9753600"/>
                  </a:lnTo>
                  <a:close/>
                </a:path>
              </a:pathLst>
            </a:custGeom>
            <a:solidFill>
              <a:srgbClr val="21262D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3" name="Freeform 63">
              <a:extLst>
                <a:ext uri="{FF2B5EF4-FFF2-40B4-BE49-F238E27FC236}">
                  <a16:creationId xmlns:a16="http://schemas.microsoft.com/office/drawing/2014/main" id="{AED78AFB-3D9D-102E-540A-7362515E362D}"/>
                </a:ext>
              </a:extLst>
            </p:cNvPr>
            <p:cNvSpPr/>
            <p:nvPr/>
          </p:nvSpPr>
          <p:spPr>
            <a:xfrm>
              <a:off x="0" y="0"/>
              <a:ext cx="7470901" cy="9787382"/>
            </a:xfrm>
            <a:custGeom>
              <a:avLst/>
              <a:gdLst/>
              <a:ahLst/>
              <a:cxnLst/>
              <a:rect l="l" t="t" r="r" b="b"/>
              <a:pathLst>
                <a:path w="7470901" h="9787382">
                  <a:moveTo>
                    <a:pt x="16891" y="0"/>
                  </a:moveTo>
                  <a:lnTo>
                    <a:pt x="7454011" y="0"/>
                  </a:lnTo>
                  <a:cubicBezTo>
                    <a:pt x="7463409" y="0"/>
                    <a:pt x="7470901" y="7620"/>
                    <a:pt x="7470901" y="16891"/>
                  </a:cubicBezTo>
                  <a:lnTo>
                    <a:pt x="7470901" y="9770491"/>
                  </a:lnTo>
                  <a:cubicBezTo>
                    <a:pt x="7470901" y="9779889"/>
                    <a:pt x="7463282" y="9787382"/>
                    <a:pt x="7454011" y="9787382"/>
                  </a:cubicBezTo>
                  <a:lnTo>
                    <a:pt x="16891" y="9787382"/>
                  </a:lnTo>
                  <a:cubicBezTo>
                    <a:pt x="7493" y="9787382"/>
                    <a:pt x="0" y="9779762"/>
                    <a:pt x="0" y="9770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770491"/>
                  </a:lnTo>
                  <a:lnTo>
                    <a:pt x="16891" y="9770491"/>
                  </a:lnTo>
                  <a:lnTo>
                    <a:pt x="16891" y="9753600"/>
                  </a:lnTo>
                  <a:lnTo>
                    <a:pt x="7454011" y="9753600"/>
                  </a:lnTo>
                  <a:lnTo>
                    <a:pt x="7454011" y="9770491"/>
                  </a:lnTo>
                  <a:lnTo>
                    <a:pt x="7437120" y="9770491"/>
                  </a:lnTo>
                  <a:lnTo>
                    <a:pt x="7437120" y="16891"/>
                  </a:lnTo>
                  <a:lnTo>
                    <a:pt x="7454011" y="16891"/>
                  </a:lnTo>
                  <a:lnTo>
                    <a:pt x="74540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pic>
        <p:nvPicPr>
          <p:cNvPr id="88" name="Picture 87">
            <a:extLst>
              <a:ext uri="{FF2B5EF4-FFF2-40B4-BE49-F238E27FC236}">
                <a16:creationId xmlns:a16="http://schemas.microsoft.com/office/drawing/2014/main" id="{F3CBA041-0A0B-40A8-A932-AFC44240E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5390" y="1920211"/>
            <a:ext cx="8768077" cy="73405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8DC670-C475-4E97-9B84-78F47B3F1E74}"/>
              </a:ext>
            </a:extLst>
          </p:cNvPr>
          <p:cNvSpPr txBox="1"/>
          <p:nvPr/>
        </p:nvSpPr>
        <p:spPr>
          <a:xfrm>
            <a:off x="712470" y="2286000"/>
            <a:ext cx="782193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The </a:t>
            </a:r>
            <a:r>
              <a:rPr lang="en-US" sz="2400" b="1" dirty="0">
                <a:solidFill>
                  <a:schemeClr val="bg2"/>
                </a:solidFill>
              </a:rPr>
              <a:t>Watts–</a:t>
            </a:r>
            <a:r>
              <a:rPr lang="en-US" sz="2400" b="1" dirty="0" err="1">
                <a:solidFill>
                  <a:schemeClr val="bg2"/>
                </a:solidFill>
              </a:rPr>
              <a:t>Strogatz</a:t>
            </a:r>
            <a:r>
              <a:rPr lang="en-US" sz="2400" b="1" dirty="0">
                <a:solidFill>
                  <a:schemeClr val="bg2"/>
                </a:solidFill>
              </a:rPr>
              <a:t> model</a:t>
            </a:r>
            <a:r>
              <a:rPr lang="en-US" sz="2400" dirty="0">
                <a:solidFill>
                  <a:schemeClr val="bg2"/>
                </a:solidFill>
              </a:rPr>
              <a:t> is a network model that generates </a:t>
            </a:r>
            <a:r>
              <a:rPr lang="en-US" sz="2400" b="1" dirty="0">
                <a:solidFill>
                  <a:schemeClr val="bg2"/>
                </a:solidFill>
              </a:rPr>
              <a:t>small-world networks</a:t>
            </a:r>
            <a:r>
              <a:rPr lang="en-US" sz="2400" dirty="0">
                <a:solidFill>
                  <a:schemeClr val="bg2"/>
                </a:solidFill>
              </a:rPr>
              <a:t> by starting with a regular lattice and randomly rewiring some edges with probability p. It captures both </a:t>
            </a:r>
            <a:r>
              <a:rPr lang="en-US" sz="2400" b="1" dirty="0">
                <a:solidFill>
                  <a:schemeClr val="bg2"/>
                </a:solidFill>
              </a:rPr>
              <a:t>high clustering</a:t>
            </a:r>
            <a:r>
              <a:rPr lang="en-US" sz="2400" dirty="0">
                <a:solidFill>
                  <a:schemeClr val="bg2"/>
                </a:solidFill>
              </a:rPr>
              <a:t> and </a:t>
            </a:r>
            <a:r>
              <a:rPr lang="en-US" sz="2400" b="1" dirty="0">
                <a:solidFill>
                  <a:schemeClr val="bg2"/>
                </a:solidFill>
              </a:rPr>
              <a:t>short average path length</a:t>
            </a:r>
            <a:r>
              <a:rPr lang="en-US" sz="2400" dirty="0">
                <a:solidFill>
                  <a:schemeClr val="bg2"/>
                </a:solidFill>
              </a:rPr>
              <a:t>, properties seen in many real-world networks.</a:t>
            </a:r>
          </a:p>
          <a:p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Regular lattice start:</a:t>
            </a:r>
            <a:r>
              <a:rPr lang="en-US" sz="2400" dirty="0">
                <a:solidFill>
                  <a:schemeClr val="bg2"/>
                </a:solidFill>
              </a:rPr>
              <a:t> Begin with nodes arranged in a ring where each node is connected to its k nearest neighbors.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Random rewiring:</a:t>
            </a:r>
            <a:r>
              <a:rPr lang="en-US" sz="2400" dirty="0">
                <a:solidFill>
                  <a:schemeClr val="bg2"/>
                </a:solidFill>
              </a:rPr>
              <a:t> Each edge is rewired with probability p, introducing randomness into the network.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Small-world property:</a:t>
            </a:r>
            <a:r>
              <a:rPr lang="en-US" sz="2400" dirty="0">
                <a:solidFill>
                  <a:schemeClr val="bg2"/>
                </a:solidFill>
              </a:rPr>
              <a:t> Produces </a:t>
            </a:r>
            <a:r>
              <a:rPr lang="en-US" sz="2400" b="1" dirty="0">
                <a:solidFill>
                  <a:schemeClr val="bg2"/>
                </a:solidFill>
              </a:rPr>
              <a:t>short average path lengths</a:t>
            </a:r>
            <a:r>
              <a:rPr lang="en-US" sz="2400" dirty="0">
                <a:solidFill>
                  <a:schemeClr val="bg2"/>
                </a:solidFill>
              </a:rPr>
              <a:t> similar to random graphs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High clustering:</a:t>
            </a:r>
            <a:r>
              <a:rPr lang="en-US" sz="2400" dirty="0">
                <a:solidFill>
                  <a:schemeClr val="bg2"/>
                </a:solidFill>
              </a:rPr>
              <a:t> Maintains a </a:t>
            </a:r>
            <a:r>
              <a:rPr lang="en-US" sz="2400" b="1" dirty="0">
                <a:solidFill>
                  <a:schemeClr val="bg2"/>
                </a:solidFill>
              </a:rPr>
              <a:t>high clustering coefficient</a:t>
            </a:r>
            <a:r>
              <a:rPr lang="en-US" sz="2400" dirty="0">
                <a:solidFill>
                  <a:schemeClr val="bg2"/>
                </a:solidFill>
              </a:rPr>
              <a:t>, unlike </a:t>
            </a:r>
            <a:r>
              <a:rPr lang="en-US" sz="2400" dirty="0" err="1">
                <a:solidFill>
                  <a:schemeClr val="bg2"/>
                </a:solidFill>
              </a:rPr>
              <a:t>Erdős</a:t>
            </a:r>
            <a:r>
              <a:rPr lang="en-US" sz="2400" dirty="0">
                <a:solidFill>
                  <a:schemeClr val="bg2"/>
                </a:solidFill>
              </a:rPr>
              <a:t>–</a:t>
            </a:r>
            <a:r>
              <a:rPr lang="en-US" sz="2400" dirty="0" err="1">
                <a:solidFill>
                  <a:schemeClr val="bg2"/>
                </a:solidFill>
              </a:rPr>
              <a:t>Rényi</a:t>
            </a:r>
            <a:r>
              <a:rPr lang="en-US" sz="2400" dirty="0">
                <a:solidFill>
                  <a:schemeClr val="bg2"/>
                </a:solidFill>
              </a:rPr>
              <a:t> graphs.</a:t>
            </a:r>
          </a:p>
          <a:p>
            <a:endParaRPr lang="en-IN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986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20"/>
                </a:lnSpc>
              </a:pPr>
              <a:r>
                <a:rPr lang="en-US" sz="56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Deep Dive: Centrality Measures</a:t>
              </a:r>
            </a:p>
            <a:p>
              <a:pPr algn="l">
                <a:lnSpc>
                  <a:spcPts val="3600"/>
                </a:lnSpc>
              </a:pPr>
              <a:r>
                <a:rPr lang="en-US" sz="30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Defining 'Influence' in our Dashboard — three lenses to measure node importance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31520" y="1737360"/>
            <a:ext cx="16824960" cy="640080"/>
            <a:chOff x="0" y="0"/>
            <a:chExt cx="22433280" cy="85344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433280" cy="853440"/>
            </a:xfrm>
            <a:custGeom>
              <a:avLst/>
              <a:gdLst/>
              <a:ahLst/>
              <a:cxnLst/>
              <a:rect l="l" t="t" r="r" b="b"/>
              <a:pathLst>
                <a:path w="22433280" h="853440">
                  <a:moveTo>
                    <a:pt x="0" y="0"/>
                  </a:moveTo>
                  <a:lnTo>
                    <a:pt x="22433280" y="0"/>
                  </a:lnTo>
                  <a:lnTo>
                    <a:pt x="22433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62178" b="-462178"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2433280" cy="8915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5938" y="1758315"/>
            <a:ext cx="17216123" cy="1018542"/>
            <a:chOff x="0" y="0"/>
            <a:chExt cx="22954831" cy="1358055"/>
          </a:xfrm>
        </p:grpSpPr>
        <p:sp>
          <p:nvSpPr>
            <p:cNvPr id="13" name="Freeform 13"/>
            <p:cNvSpPr/>
            <p:nvPr/>
          </p:nvSpPr>
          <p:spPr>
            <a:xfrm>
              <a:off x="16891" y="8446"/>
              <a:ext cx="22920960" cy="1341120"/>
            </a:xfrm>
            <a:custGeom>
              <a:avLst/>
              <a:gdLst/>
              <a:ahLst/>
              <a:cxnLst/>
              <a:rect l="l" t="t" r="r" b="b"/>
              <a:pathLst>
                <a:path w="22920960" h="1341120">
                  <a:moveTo>
                    <a:pt x="0" y="0"/>
                  </a:moveTo>
                  <a:lnTo>
                    <a:pt x="22920960" y="0"/>
                  </a:lnTo>
                  <a:lnTo>
                    <a:pt x="22920960" y="1341119"/>
                  </a:lnTo>
                  <a:lnTo>
                    <a:pt x="0" y="1341119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22954743" cy="1358011"/>
            </a:xfrm>
            <a:custGeom>
              <a:avLst/>
              <a:gdLst/>
              <a:ahLst/>
              <a:cxnLst/>
              <a:rect l="l" t="t" r="r" b="b"/>
              <a:pathLst>
                <a:path w="22954743" h="1358011">
                  <a:moveTo>
                    <a:pt x="16891" y="0"/>
                  </a:moveTo>
                  <a:lnTo>
                    <a:pt x="22937851" y="0"/>
                  </a:lnTo>
                  <a:cubicBezTo>
                    <a:pt x="22947249" y="0"/>
                    <a:pt x="22954743" y="3810"/>
                    <a:pt x="22954743" y="8446"/>
                  </a:cubicBezTo>
                  <a:lnTo>
                    <a:pt x="22954743" y="1349565"/>
                  </a:lnTo>
                  <a:cubicBezTo>
                    <a:pt x="22954743" y="1354265"/>
                    <a:pt x="22947123" y="1358011"/>
                    <a:pt x="22937851" y="1358011"/>
                  </a:cubicBezTo>
                  <a:lnTo>
                    <a:pt x="16891" y="1358011"/>
                  </a:lnTo>
                  <a:cubicBezTo>
                    <a:pt x="7493" y="1358011"/>
                    <a:pt x="0" y="1354201"/>
                    <a:pt x="0" y="1349565"/>
                  </a:cubicBezTo>
                  <a:lnTo>
                    <a:pt x="0" y="8446"/>
                  </a:lnTo>
                  <a:cubicBezTo>
                    <a:pt x="0" y="3810"/>
                    <a:pt x="7620" y="0"/>
                    <a:pt x="16891" y="0"/>
                  </a:cubicBezTo>
                  <a:moveTo>
                    <a:pt x="16891" y="16955"/>
                  </a:moveTo>
                  <a:lnTo>
                    <a:pt x="16891" y="8446"/>
                  </a:lnTo>
                  <a:lnTo>
                    <a:pt x="33909" y="8446"/>
                  </a:lnTo>
                  <a:lnTo>
                    <a:pt x="33909" y="1349565"/>
                  </a:lnTo>
                  <a:lnTo>
                    <a:pt x="16891" y="1349565"/>
                  </a:lnTo>
                  <a:lnTo>
                    <a:pt x="16891" y="1341120"/>
                  </a:lnTo>
                  <a:lnTo>
                    <a:pt x="22937851" y="1341120"/>
                  </a:lnTo>
                  <a:lnTo>
                    <a:pt x="22937851" y="1349565"/>
                  </a:lnTo>
                  <a:lnTo>
                    <a:pt x="22920961" y="1349565"/>
                  </a:lnTo>
                  <a:lnTo>
                    <a:pt x="22920961" y="8446"/>
                  </a:lnTo>
                  <a:lnTo>
                    <a:pt x="22937851" y="8446"/>
                  </a:lnTo>
                  <a:lnTo>
                    <a:pt x="22937851" y="16955"/>
                  </a:lnTo>
                  <a:lnTo>
                    <a:pt x="16891" y="16955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914400" y="1758315"/>
            <a:ext cx="6400800" cy="640080"/>
            <a:chOff x="0" y="0"/>
            <a:chExt cx="8534400" cy="8534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534400" cy="853440"/>
            </a:xfrm>
            <a:custGeom>
              <a:avLst/>
              <a:gdLst/>
              <a:ahLst/>
              <a:cxnLst/>
              <a:rect l="l" t="t" r="r" b="b"/>
              <a:pathLst>
                <a:path w="8534400" h="853440">
                  <a:moveTo>
                    <a:pt x="0" y="0"/>
                  </a:moveTo>
                  <a:lnTo>
                    <a:pt x="8534400" y="0"/>
                  </a:lnTo>
                  <a:lnTo>
                    <a:pt x="85344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44850" b="-144850"/>
              </a:stretch>
            </a:blipFill>
          </p:spPr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853440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1.Degree Centrality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14400" y="2264793"/>
            <a:ext cx="6400800" cy="512064"/>
            <a:chOff x="0" y="0"/>
            <a:chExt cx="8534400" cy="68275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534400" cy="682752"/>
            </a:xfrm>
            <a:custGeom>
              <a:avLst/>
              <a:gdLst/>
              <a:ahLst/>
              <a:cxnLst/>
              <a:rect l="l" t="t" r="r" b="b"/>
              <a:pathLst>
                <a:path w="8534400" h="682752">
                  <a:moveTo>
                    <a:pt x="0" y="0"/>
                  </a:moveTo>
                  <a:lnTo>
                    <a:pt x="8534400" y="0"/>
                  </a:lnTo>
                  <a:lnTo>
                    <a:pt x="853440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3562" b="-193562"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8534400" cy="73037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i="1">
                  <a:solidFill>
                    <a:srgbClr val="8B949E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"How many friends?"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498080" y="1499616"/>
            <a:ext cx="9875520" cy="1645920"/>
            <a:chOff x="0" y="0"/>
            <a:chExt cx="13167360" cy="219456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3167361" cy="2194560"/>
            </a:xfrm>
            <a:custGeom>
              <a:avLst/>
              <a:gdLst/>
              <a:ahLst/>
              <a:cxnLst/>
              <a:rect l="l" t="t" r="r" b="b"/>
              <a:pathLst>
                <a:path w="13167361" h="2194560">
                  <a:moveTo>
                    <a:pt x="0" y="0"/>
                  </a:moveTo>
                  <a:lnTo>
                    <a:pt x="13167361" y="0"/>
                  </a:lnTo>
                  <a:lnTo>
                    <a:pt x="13167361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66910" b="-66910"/>
              </a:stretch>
            </a:blipFill>
          </p:spPr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1316736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Counts the total number of direct connections (edges) a node has. The simplest measure of local popularity. In the dashboard, a higher degree = larger visual node size.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35938" y="2866199"/>
            <a:ext cx="17216123" cy="1062585"/>
            <a:chOff x="0" y="0"/>
            <a:chExt cx="22954831" cy="1416781"/>
          </a:xfrm>
        </p:grpSpPr>
        <p:sp>
          <p:nvSpPr>
            <p:cNvPr id="27" name="Freeform 27"/>
            <p:cNvSpPr/>
            <p:nvPr/>
          </p:nvSpPr>
          <p:spPr>
            <a:xfrm>
              <a:off x="16891" y="8811"/>
              <a:ext cx="22920960" cy="1399113"/>
            </a:xfrm>
            <a:custGeom>
              <a:avLst/>
              <a:gdLst/>
              <a:ahLst/>
              <a:cxnLst/>
              <a:rect l="l" t="t" r="r" b="b"/>
              <a:pathLst>
                <a:path w="22920960" h="1399113">
                  <a:moveTo>
                    <a:pt x="0" y="0"/>
                  </a:moveTo>
                  <a:lnTo>
                    <a:pt x="22920960" y="0"/>
                  </a:lnTo>
                  <a:lnTo>
                    <a:pt x="22920960" y="1399112"/>
                  </a:lnTo>
                  <a:lnTo>
                    <a:pt x="0" y="139911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22954743" cy="1416734"/>
            </a:xfrm>
            <a:custGeom>
              <a:avLst/>
              <a:gdLst/>
              <a:ahLst/>
              <a:cxnLst/>
              <a:rect l="l" t="t" r="r" b="b"/>
              <a:pathLst>
                <a:path w="22954743" h="1416734">
                  <a:moveTo>
                    <a:pt x="16891" y="0"/>
                  </a:moveTo>
                  <a:lnTo>
                    <a:pt x="22937851" y="0"/>
                  </a:lnTo>
                  <a:cubicBezTo>
                    <a:pt x="22947249" y="0"/>
                    <a:pt x="22954743" y="3975"/>
                    <a:pt x="22954743" y="8811"/>
                  </a:cubicBezTo>
                  <a:lnTo>
                    <a:pt x="22954743" y="1407923"/>
                  </a:lnTo>
                  <a:cubicBezTo>
                    <a:pt x="22954743" y="1412826"/>
                    <a:pt x="22947123" y="1416734"/>
                    <a:pt x="22937851" y="1416734"/>
                  </a:cubicBezTo>
                  <a:lnTo>
                    <a:pt x="16891" y="1416734"/>
                  </a:lnTo>
                  <a:cubicBezTo>
                    <a:pt x="7493" y="1416734"/>
                    <a:pt x="0" y="1412759"/>
                    <a:pt x="0" y="1407923"/>
                  </a:cubicBezTo>
                  <a:lnTo>
                    <a:pt x="0" y="8811"/>
                  </a:lnTo>
                  <a:cubicBezTo>
                    <a:pt x="0" y="3975"/>
                    <a:pt x="7620" y="0"/>
                    <a:pt x="16891" y="0"/>
                  </a:cubicBezTo>
                  <a:moveTo>
                    <a:pt x="16891" y="17688"/>
                  </a:moveTo>
                  <a:lnTo>
                    <a:pt x="16891" y="8811"/>
                  </a:lnTo>
                  <a:lnTo>
                    <a:pt x="33909" y="8811"/>
                  </a:lnTo>
                  <a:lnTo>
                    <a:pt x="33909" y="1407923"/>
                  </a:lnTo>
                  <a:lnTo>
                    <a:pt x="16891" y="1407923"/>
                  </a:lnTo>
                  <a:lnTo>
                    <a:pt x="16891" y="1399113"/>
                  </a:lnTo>
                  <a:lnTo>
                    <a:pt x="22937851" y="1399113"/>
                  </a:lnTo>
                  <a:lnTo>
                    <a:pt x="22937851" y="1407923"/>
                  </a:lnTo>
                  <a:lnTo>
                    <a:pt x="22920961" y="1407923"/>
                  </a:lnTo>
                  <a:lnTo>
                    <a:pt x="22920961" y="8811"/>
                  </a:lnTo>
                  <a:lnTo>
                    <a:pt x="22937851" y="8811"/>
                  </a:lnTo>
                  <a:lnTo>
                    <a:pt x="22937851" y="17688"/>
                  </a:lnTo>
                  <a:lnTo>
                    <a:pt x="16891" y="17688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914400" y="2866199"/>
            <a:ext cx="6400800" cy="640080"/>
            <a:chOff x="0" y="0"/>
            <a:chExt cx="8534400" cy="85344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534400" cy="853440"/>
            </a:xfrm>
            <a:custGeom>
              <a:avLst/>
              <a:gdLst/>
              <a:ahLst/>
              <a:cxnLst/>
              <a:rect l="l" t="t" r="r" b="b"/>
              <a:pathLst>
                <a:path w="8534400" h="853440">
                  <a:moveTo>
                    <a:pt x="0" y="0"/>
                  </a:moveTo>
                  <a:lnTo>
                    <a:pt x="8534400" y="0"/>
                  </a:lnTo>
                  <a:lnTo>
                    <a:pt x="85344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44850" b="-144850"/>
              </a:stretch>
            </a:blipFill>
          </p:spPr>
        </p:sp>
        <p:sp>
          <p:nvSpPr>
            <p:cNvPr id="33" name="TextBox 33"/>
            <p:cNvSpPr txBox="1"/>
            <p:nvPr/>
          </p:nvSpPr>
          <p:spPr>
            <a:xfrm>
              <a:off x="0" y="-57150"/>
              <a:ext cx="853440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2.Betweenness Centrality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914400" y="3372676"/>
            <a:ext cx="6400800" cy="512064"/>
            <a:chOff x="0" y="0"/>
            <a:chExt cx="8534400" cy="68275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534400" cy="682752"/>
            </a:xfrm>
            <a:custGeom>
              <a:avLst/>
              <a:gdLst/>
              <a:ahLst/>
              <a:cxnLst/>
              <a:rect l="l" t="t" r="r" b="b"/>
              <a:pathLst>
                <a:path w="8534400" h="682752">
                  <a:moveTo>
                    <a:pt x="0" y="0"/>
                  </a:moveTo>
                  <a:lnTo>
                    <a:pt x="8534400" y="0"/>
                  </a:lnTo>
                  <a:lnTo>
                    <a:pt x="853440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3562" b="-193562"/>
              </a:stretch>
            </a:blipFill>
          </p:spPr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8534400" cy="73037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i="1">
                  <a:solidFill>
                    <a:srgbClr val="8B949E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"Who controls information flow?"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7498080" y="2558415"/>
            <a:ext cx="9875520" cy="1645920"/>
            <a:chOff x="0" y="0"/>
            <a:chExt cx="13167360" cy="219456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3167361" cy="2194560"/>
            </a:xfrm>
            <a:custGeom>
              <a:avLst/>
              <a:gdLst/>
              <a:ahLst/>
              <a:cxnLst/>
              <a:rect l="l" t="t" r="r" b="b"/>
              <a:pathLst>
                <a:path w="13167361" h="2194560">
                  <a:moveTo>
                    <a:pt x="0" y="0"/>
                  </a:moveTo>
                  <a:lnTo>
                    <a:pt x="13167361" y="0"/>
                  </a:lnTo>
                  <a:lnTo>
                    <a:pt x="13167361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66910" b="-66910"/>
              </a:stretch>
            </a:blipFill>
          </p:spPr>
        </p:sp>
        <p:sp>
          <p:nvSpPr>
            <p:cNvPr id="39" name="TextBox 39"/>
            <p:cNvSpPr txBox="1"/>
            <p:nvPr/>
          </p:nvSpPr>
          <p:spPr>
            <a:xfrm>
              <a:off x="0" y="-47625"/>
              <a:ext cx="1316736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Measures how often a node lies on the shortest path between two other nodes. High betweenness = a critical bridge or gatekeeper. Remove it and the network may fracture.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535938" y="4014509"/>
            <a:ext cx="17216123" cy="1128991"/>
            <a:chOff x="0" y="0"/>
            <a:chExt cx="22954831" cy="1505321"/>
          </a:xfrm>
        </p:grpSpPr>
        <p:sp>
          <p:nvSpPr>
            <p:cNvPr id="41" name="Freeform 41"/>
            <p:cNvSpPr/>
            <p:nvPr/>
          </p:nvSpPr>
          <p:spPr>
            <a:xfrm>
              <a:off x="16891" y="9361"/>
              <a:ext cx="22920960" cy="1486549"/>
            </a:xfrm>
            <a:custGeom>
              <a:avLst/>
              <a:gdLst/>
              <a:ahLst/>
              <a:cxnLst/>
              <a:rect l="l" t="t" r="r" b="b"/>
              <a:pathLst>
                <a:path w="22920960" h="1486549">
                  <a:moveTo>
                    <a:pt x="0" y="0"/>
                  </a:moveTo>
                  <a:lnTo>
                    <a:pt x="22920960" y="0"/>
                  </a:lnTo>
                  <a:lnTo>
                    <a:pt x="22920960" y="1486550"/>
                  </a:lnTo>
                  <a:lnTo>
                    <a:pt x="0" y="148655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2" name="Freeform 42"/>
            <p:cNvSpPr/>
            <p:nvPr/>
          </p:nvSpPr>
          <p:spPr>
            <a:xfrm>
              <a:off x="0" y="0"/>
              <a:ext cx="22954743" cy="1505272"/>
            </a:xfrm>
            <a:custGeom>
              <a:avLst/>
              <a:gdLst/>
              <a:ahLst/>
              <a:cxnLst/>
              <a:rect l="l" t="t" r="r" b="b"/>
              <a:pathLst>
                <a:path w="22954743" h="1505272">
                  <a:moveTo>
                    <a:pt x="16891" y="0"/>
                  </a:moveTo>
                  <a:lnTo>
                    <a:pt x="22937851" y="0"/>
                  </a:lnTo>
                  <a:cubicBezTo>
                    <a:pt x="22947249" y="0"/>
                    <a:pt x="22954743" y="4223"/>
                    <a:pt x="22954743" y="9361"/>
                  </a:cubicBezTo>
                  <a:lnTo>
                    <a:pt x="22954743" y="1495911"/>
                  </a:lnTo>
                  <a:cubicBezTo>
                    <a:pt x="22954743" y="1501119"/>
                    <a:pt x="22947123" y="1505272"/>
                    <a:pt x="22937851" y="1505272"/>
                  </a:cubicBezTo>
                  <a:lnTo>
                    <a:pt x="16891" y="1505272"/>
                  </a:lnTo>
                  <a:cubicBezTo>
                    <a:pt x="7493" y="1505272"/>
                    <a:pt x="0" y="1501049"/>
                    <a:pt x="0" y="1495911"/>
                  </a:cubicBezTo>
                  <a:lnTo>
                    <a:pt x="0" y="9361"/>
                  </a:lnTo>
                  <a:cubicBezTo>
                    <a:pt x="0" y="4223"/>
                    <a:pt x="7620" y="0"/>
                    <a:pt x="16891" y="0"/>
                  </a:cubicBezTo>
                  <a:moveTo>
                    <a:pt x="16891" y="18793"/>
                  </a:moveTo>
                  <a:lnTo>
                    <a:pt x="16891" y="9361"/>
                  </a:lnTo>
                  <a:lnTo>
                    <a:pt x="33909" y="9361"/>
                  </a:lnTo>
                  <a:lnTo>
                    <a:pt x="33909" y="1495911"/>
                  </a:lnTo>
                  <a:lnTo>
                    <a:pt x="16891" y="1495911"/>
                  </a:lnTo>
                  <a:lnTo>
                    <a:pt x="16891" y="1486549"/>
                  </a:lnTo>
                  <a:lnTo>
                    <a:pt x="22937851" y="1486549"/>
                  </a:lnTo>
                  <a:lnTo>
                    <a:pt x="22937851" y="1495911"/>
                  </a:lnTo>
                  <a:lnTo>
                    <a:pt x="22920961" y="1495911"/>
                  </a:lnTo>
                  <a:lnTo>
                    <a:pt x="22920961" y="9361"/>
                  </a:lnTo>
                  <a:lnTo>
                    <a:pt x="22937851" y="9361"/>
                  </a:lnTo>
                  <a:lnTo>
                    <a:pt x="22937851" y="18793"/>
                  </a:lnTo>
                  <a:lnTo>
                    <a:pt x="16891" y="18793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5" name="Group 45"/>
          <p:cNvGrpSpPr/>
          <p:nvPr/>
        </p:nvGrpSpPr>
        <p:grpSpPr>
          <a:xfrm>
            <a:off x="731520" y="4014509"/>
            <a:ext cx="6400800" cy="640080"/>
            <a:chOff x="0" y="0"/>
            <a:chExt cx="8534400" cy="85344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534400" cy="853440"/>
            </a:xfrm>
            <a:custGeom>
              <a:avLst/>
              <a:gdLst/>
              <a:ahLst/>
              <a:cxnLst/>
              <a:rect l="l" t="t" r="r" b="b"/>
              <a:pathLst>
                <a:path w="8534400" h="853440">
                  <a:moveTo>
                    <a:pt x="0" y="0"/>
                  </a:moveTo>
                  <a:lnTo>
                    <a:pt x="8534400" y="0"/>
                  </a:lnTo>
                  <a:lnTo>
                    <a:pt x="85344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44850" b="-144850"/>
              </a:stretch>
            </a:blipFill>
          </p:spPr>
        </p:sp>
        <p:sp>
          <p:nvSpPr>
            <p:cNvPr id="47" name="TextBox 47"/>
            <p:cNvSpPr txBox="1"/>
            <p:nvPr/>
          </p:nvSpPr>
          <p:spPr>
            <a:xfrm>
              <a:off x="0" y="-57150"/>
              <a:ext cx="853440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  3.Eigenvector Centrality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731520" y="4579005"/>
            <a:ext cx="6400800" cy="512064"/>
            <a:chOff x="0" y="0"/>
            <a:chExt cx="8534400" cy="682752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8534400" cy="682752"/>
            </a:xfrm>
            <a:custGeom>
              <a:avLst/>
              <a:gdLst/>
              <a:ahLst/>
              <a:cxnLst/>
              <a:rect l="l" t="t" r="r" b="b"/>
              <a:pathLst>
                <a:path w="8534400" h="682752">
                  <a:moveTo>
                    <a:pt x="0" y="0"/>
                  </a:moveTo>
                  <a:lnTo>
                    <a:pt x="8534400" y="0"/>
                  </a:lnTo>
                  <a:lnTo>
                    <a:pt x="853440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3562" b="-193562"/>
              </a:stretch>
            </a:blipFill>
          </p:spPr>
        </p:sp>
        <p:sp>
          <p:nvSpPr>
            <p:cNvPr id="50" name="TextBox 50"/>
            <p:cNvSpPr txBox="1"/>
            <p:nvPr/>
          </p:nvSpPr>
          <p:spPr>
            <a:xfrm>
              <a:off x="0" y="-47625"/>
              <a:ext cx="8534400" cy="73037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i="1">
                  <a:solidFill>
                    <a:srgbClr val="8B949E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"Who knows the important people?"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7498080" y="3756045"/>
            <a:ext cx="9875520" cy="1645920"/>
            <a:chOff x="0" y="0"/>
            <a:chExt cx="13167360" cy="2194560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3167361" cy="2194560"/>
            </a:xfrm>
            <a:custGeom>
              <a:avLst/>
              <a:gdLst/>
              <a:ahLst/>
              <a:cxnLst/>
              <a:rect l="l" t="t" r="r" b="b"/>
              <a:pathLst>
                <a:path w="13167361" h="2194560">
                  <a:moveTo>
                    <a:pt x="0" y="0"/>
                  </a:moveTo>
                  <a:lnTo>
                    <a:pt x="13167361" y="0"/>
                  </a:lnTo>
                  <a:lnTo>
                    <a:pt x="13167361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66910" b="-66910"/>
              </a:stretch>
            </a:blipFill>
          </p:spPr>
        </p:sp>
        <p:sp>
          <p:nvSpPr>
            <p:cNvPr id="53" name="TextBox 53"/>
            <p:cNvSpPr txBox="1"/>
            <p:nvPr/>
          </p:nvSpPr>
          <p:spPr>
            <a:xfrm>
              <a:off x="0" y="-47625"/>
              <a:ext cx="1316736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Prestige-based influence. A node scores high not just by having many connections, but by being connected to other highly central nodes. This is the logic behind Google's PageRank.</a:t>
              </a:r>
            </a:p>
          </p:txBody>
        </p:sp>
      </p:grpSp>
      <p:sp>
        <p:nvSpPr>
          <p:cNvPr id="54" name="Freeform 54"/>
          <p:cNvSpPr/>
          <p:nvPr/>
        </p:nvSpPr>
        <p:spPr>
          <a:xfrm>
            <a:off x="387820" y="5275346"/>
            <a:ext cx="17364175" cy="4751050"/>
          </a:xfrm>
          <a:custGeom>
            <a:avLst/>
            <a:gdLst/>
            <a:ahLst/>
            <a:cxnLst/>
            <a:rect l="l" t="t" r="r" b="b"/>
            <a:pathLst>
              <a:path w="11301259" h="3178479">
                <a:moveTo>
                  <a:pt x="0" y="0"/>
                </a:moveTo>
                <a:lnTo>
                  <a:pt x="11301259" y="0"/>
                </a:lnTo>
                <a:lnTo>
                  <a:pt x="11301259" y="3178479"/>
                </a:lnTo>
                <a:lnTo>
                  <a:pt x="0" y="31784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Technology Stack 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66050" y="4500241"/>
            <a:ext cx="17279109" cy="1024566"/>
            <a:chOff x="0" y="0"/>
            <a:chExt cx="15883471" cy="2179663"/>
          </a:xfrm>
        </p:grpSpPr>
        <p:sp>
          <p:nvSpPr>
            <p:cNvPr id="10" name="Freeform 10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848159" y="4509022"/>
            <a:ext cx="5305311" cy="548640"/>
            <a:chOff x="0" y="0"/>
            <a:chExt cx="4876800" cy="73152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Streamlit</a:t>
              </a:r>
              <a:endParaRPr lang="en-US" sz="2799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48159" y="5094238"/>
            <a:ext cx="5305311" cy="457200"/>
            <a:chOff x="0" y="0"/>
            <a:chExt cx="4876800" cy="6096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Frontend Framework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4776426" y="4734457"/>
            <a:ext cx="12735748" cy="631340"/>
            <a:chOff x="0" y="0"/>
            <a:chExt cx="9753600" cy="175564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Powers the sidebar controls, layout, and reactive UI. Users interact with sliders and dropdowns that instantly regenerate the entire graph.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434843" y="5655132"/>
            <a:ext cx="17310413" cy="1034581"/>
            <a:chOff x="0" y="0"/>
            <a:chExt cx="15883471" cy="2179663"/>
          </a:xfrm>
        </p:grpSpPr>
        <p:sp>
          <p:nvSpPr>
            <p:cNvPr id="24" name="Freeform 24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802621" y="5655132"/>
            <a:ext cx="5314923" cy="548640"/>
            <a:chOff x="0" y="0"/>
            <a:chExt cx="4876800" cy="73152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30" name="TextBox 30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Pyvis</a:t>
              </a:r>
              <a:endParaRPr lang="en-US" sz="2799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802621" y="6240348"/>
            <a:ext cx="5314923" cy="457200"/>
            <a:chOff x="0" y="0"/>
            <a:chExt cx="4876800" cy="6096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33" name="TextBox 33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Network Visualization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4745219" y="5843693"/>
            <a:ext cx="12957047" cy="687009"/>
            <a:chOff x="0" y="0"/>
            <a:chExt cx="9753600" cy="1755648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Force-directed physics engine rendering the Interactive Network section. Nodes repel naturally to avoid any overlaps.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453353" y="6844921"/>
            <a:ext cx="17368797" cy="1065914"/>
            <a:chOff x="0" y="0"/>
            <a:chExt cx="15883471" cy="2179663"/>
          </a:xfrm>
        </p:grpSpPr>
        <p:sp>
          <p:nvSpPr>
            <p:cNvPr id="38" name="Freeform 38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819827" y="6844921"/>
            <a:ext cx="3657600" cy="548640"/>
            <a:chOff x="0" y="0"/>
            <a:chExt cx="4876800" cy="73152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5.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Plotly</a:t>
              </a: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Express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819827" y="7430137"/>
            <a:ext cx="3657600" cy="457200"/>
            <a:chOff x="0" y="0"/>
            <a:chExt cx="4876800" cy="60960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Analytics Charts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4686840" y="6757239"/>
            <a:ext cx="12825334" cy="1316736"/>
            <a:chOff x="0" y="0"/>
            <a:chExt cx="9753600" cy="1755648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50" name="TextBox 50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Renders the degree distribution bar charts, centrality correlation scatter plots, and the Node Popularity donut chart.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434843" y="8059019"/>
            <a:ext cx="17405916" cy="1133019"/>
            <a:chOff x="0" y="0"/>
            <a:chExt cx="15883471" cy="2179663"/>
          </a:xfrm>
        </p:grpSpPr>
        <p:sp>
          <p:nvSpPr>
            <p:cNvPr id="52" name="Freeform 52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53" name="Freeform 53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56" name="Group 56"/>
          <p:cNvGrpSpPr/>
          <p:nvPr/>
        </p:nvGrpSpPr>
        <p:grpSpPr>
          <a:xfrm>
            <a:off x="848159" y="8107406"/>
            <a:ext cx="3657600" cy="548640"/>
            <a:chOff x="0" y="0"/>
            <a:chExt cx="4876800" cy="73152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58" name="TextBox 58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6.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NetworkX</a:t>
              </a:r>
              <a:endParaRPr lang="en-US" sz="2799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848159" y="8692622"/>
            <a:ext cx="3657600" cy="457200"/>
            <a:chOff x="0" y="0"/>
            <a:chExt cx="4876800" cy="60960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61" name="TextBox 61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Graph Mathematics</a:t>
              </a:r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4668326" y="8155062"/>
            <a:ext cx="13076930" cy="780714"/>
            <a:chOff x="0" y="-47625"/>
            <a:chExt cx="9753600" cy="1803273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64" name="TextBox 64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Python library that computes all centrality measures, community detection, shortest paths, and connectivity checks.</a:t>
              </a:r>
            </a:p>
          </p:txBody>
        </p:sp>
      </p:grpSp>
      <p:sp>
        <p:nvSpPr>
          <p:cNvPr id="71" name="Freeform 71"/>
          <p:cNvSpPr/>
          <p:nvPr/>
        </p:nvSpPr>
        <p:spPr>
          <a:xfrm>
            <a:off x="13167360" y="2194560"/>
            <a:ext cx="4389120" cy="731520"/>
          </a:xfrm>
          <a:custGeom>
            <a:avLst/>
            <a:gdLst/>
            <a:ahLst/>
            <a:cxnLst/>
            <a:rect l="l" t="t" r="r" b="b"/>
            <a:pathLst>
              <a:path w="5852160" h="975360">
                <a:moveTo>
                  <a:pt x="0" y="0"/>
                </a:moveTo>
                <a:lnTo>
                  <a:pt x="5852160" y="0"/>
                </a:lnTo>
                <a:lnTo>
                  <a:pt x="5852160" y="975360"/>
                </a:lnTo>
                <a:lnTo>
                  <a:pt x="0" y="97536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66910" b="-66910"/>
            </a:stretch>
          </a:blipFill>
        </p:spPr>
      </p:sp>
      <p:sp>
        <p:nvSpPr>
          <p:cNvPr id="80" name="Freeform 80"/>
          <p:cNvSpPr/>
          <p:nvPr/>
        </p:nvSpPr>
        <p:spPr>
          <a:xfrm>
            <a:off x="13167360" y="7983423"/>
            <a:ext cx="4389120" cy="1280160"/>
          </a:xfrm>
          <a:custGeom>
            <a:avLst/>
            <a:gdLst/>
            <a:ahLst/>
            <a:cxnLst/>
            <a:rect l="l" t="t" r="r" b="b"/>
            <a:pathLst>
              <a:path w="5852160" h="1706880">
                <a:moveTo>
                  <a:pt x="0" y="0"/>
                </a:moveTo>
                <a:lnTo>
                  <a:pt x="5852160" y="0"/>
                </a:lnTo>
                <a:lnTo>
                  <a:pt x="5852160" y="1706880"/>
                </a:lnTo>
                <a:lnTo>
                  <a:pt x="0" y="170688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6805" b="-16805"/>
            </a:stretch>
          </a:blipFill>
        </p:spPr>
      </p:sp>
      <p:grpSp>
        <p:nvGrpSpPr>
          <p:cNvPr id="82" name="Group 9">
            <a:extLst>
              <a:ext uri="{FF2B5EF4-FFF2-40B4-BE49-F238E27FC236}">
                <a16:creationId xmlns:a16="http://schemas.microsoft.com/office/drawing/2014/main" id="{E2C6DC1B-8218-D13B-E9F4-76260A4B7D7B}"/>
              </a:ext>
            </a:extLst>
          </p:cNvPr>
          <p:cNvGrpSpPr/>
          <p:nvPr/>
        </p:nvGrpSpPr>
        <p:grpSpPr>
          <a:xfrm>
            <a:off x="467999" y="3278133"/>
            <a:ext cx="17279109" cy="1024566"/>
            <a:chOff x="0" y="0"/>
            <a:chExt cx="15883471" cy="2179663"/>
          </a:xfrm>
        </p:grpSpPr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F49D4FBD-20DF-4602-3E4C-1E5FA0301E04}"/>
                </a:ext>
              </a:extLst>
            </p:cNvPr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512E1922-8745-7C92-1DF6-70C627170C1E}"/>
                </a:ext>
              </a:extLst>
            </p:cNvPr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85" name="Group 9">
            <a:extLst>
              <a:ext uri="{FF2B5EF4-FFF2-40B4-BE49-F238E27FC236}">
                <a16:creationId xmlns:a16="http://schemas.microsoft.com/office/drawing/2014/main" id="{2B229E19-9E38-DB1B-183C-836D50D8B421}"/>
              </a:ext>
            </a:extLst>
          </p:cNvPr>
          <p:cNvGrpSpPr/>
          <p:nvPr/>
        </p:nvGrpSpPr>
        <p:grpSpPr>
          <a:xfrm>
            <a:off x="486374" y="1970200"/>
            <a:ext cx="17279109" cy="1024566"/>
            <a:chOff x="0" y="0"/>
            <a:chExt cx="15883471" cy="2179663"/>
          </a:xfrm>
        </p:grpSpPr>
        <p:sp>
          <p:nvSpPr>
            <p:cNvPr id="86" name="Freeform 10">
              <a:extLst>
                <a:ext uri="{FF2B5EF4-FFF2-40B4-BE49-F238E27FC236}">
                  <a16:creationId xmlns:a16="http://schemas.microsoft.com/office/drawing/2014/main" id="{AEB6A50B-B717-0801-6E01-9C088A3D4E85}"/>
                </a:ext>
              </a:extLst>
            </p:cNvPr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87" name="Freeform 11">
              <a:extLst>
                <a:ext uri="{FF2B5EF4-FFF2-40B4-BE49-F238E27FC236}">
                  <a16:creationId xmlns:a16="http://schemas.microsoft.com/office/drawing/2014/main" id="{3989B88F-161F-EA16-BDAC-7B16F1FC0C8B}"/>
                </a:ext>
              </a:extLst>
            </p:cNvPr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90" name="Group 28">
            <a:extLst>
              <a:ext uri="{FF2B5EF4-FFF2-40B4-BE49-F238E27FC236}">
                <a16:creationId xmlns:a16="http://schemas.microsoft.com/office/drawing/2014/main" id="{D7BF6168-A571-9FDA-BA53-C9EF6EB975A5}"/>
              </a:ext>
            </a:extLst>
          </p:cNvPr>
          <p:cNvGrpSpPr/>
          <p:nvPr/>
        </p:nvGrpSpPr>
        <p:grpSpPr>
          <a:xfrm>
            <a:off x="865741" y="3284699"/>
            <a:ext cx="5314923" cy="548640"/>
            <a:chOff x="0" y="0"/>
            <a:chExt cx="4876800" cy="731520"/>
          </a:xfrm>
        </p:grpSpPr>
        <p:sp>
          <p:nvSpPr>
            <p:cNvPr id="91" name="Freeform 29">
              <a:extLst>
                <a:ext uri="{FF2B5EF4-FFF2-40B4-BE49-F238E27FC236}">
                  <a16:creationId xmlns:a16="http://schemas.microsoft.com/office/drawing/2014/main" id="{776F1855-3D2A-5DAD-0665-F316014427FF}"/>
                </a:ext>
              </a:extLst>
            </p:cNvPr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92" name="TextBox 30">
              <a:extLst>
                <a:ext uri="{FF2B5EF4-FFF2-40B4-BE49-F238E27FC236}">
                  <a16:creationId xmlns:a16="http://schemas.microsoft.com/office/drawing/2014/main" id="{088D2F55-B937-2D15-5F57-177325F132DB}"/>
                </a:ext>
              </a:extLst>
            </p:cNvPr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Pandas</a:t>
              </a:r>
            </a:p>
          </p:txBody>
        </p:sp>
      </p:grpSp>
      <p:grpSp>
        <p:nvGrpSpPr>
          <p:cNvPr id="93" name="Group 31">
            <a:extLst>
              <a:ext uri="{FF2B5EF4-FFF2-40B4-BE49-F238E27FC236}">
                <a16:creationId xmlns:a16="http://schemas.microsoft.com/office/drawing/2014/main" id="{4C48C5B5-8D17-56BA-E89F-37DC79BAFB10}"/>
              </a:ext>
            </a:extLst>
          </p:cNvPr>
          <p:cNvGrpSpPr/>
          <p:nvPr/>
        </p:nvGrpSpPr>
        <p:grpSpPr>
          <a:xfrm>
            <a:off x="865741" y="3869915"/>
            <a:ext cx="5314923" cy="457200"/>
            <a:chOff x="0" y="0"/>
            <a:chExt cx="4876800" cy="609600"/>
          </a:xfrm>
        </p:grpSpPr>
        <p:sp>
          <p:nvSpPr>
            <p:cNvPr id="94" name="Freeform 32">
              <a:extLst>
                <a:ext uri="{FF2B5EF4-FFF2-40B4-BE49-F238E27FC236}">
                  <a16:creationId xmlns:a16="http://schemas.microsoft.com/office/drawing/2014/main" id="{B0C5817A-16A5-CAE7-BA4C-B38B7E01AE53}"/>
                </a:ext>
              </a:extLst>
            </p:cNvPr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95" name="TextBox 33">
              <a:extLst>
                <a:ext uri="{FF2B5EF4-FFF2-40B4-BE49-F238E27FC236}">
                  <a16:creationId xmlns:a16="http://schemas.microsoft.com/office/drawing/2014/main" id="{B8F1845D-9623-691A-8D74-532F05DD3901}"/>
                </a:ext>
              </a:extLst>
            </p:cNvPr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Creating </a:t>
              </a:r>
              <a:r>
                <a:rPr lang="en-US" sz="2000" dirty="0" err="1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Dataframe</a:t>
              </a:r>
              <a:endParaRPr lang="en-US" sz="2000" dirty="0">
                <a:solidFill>
                  <a:srgbClr val="8B949E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  <p:grpSp>
        <p:nvGrpSpPr>
          <p:cNvPr id="96" name="Group 34">
            <a:extLst>
              <a:ext uri="{FF2B5EF4-FFF2-40B4-BE49-F238E27FC236}">
                <a16:creationId xmlns:a16="http://schemas.microsoft.com/office/drawing/2014/main" id="{EAC226DF-247D-3957-5940-5A2B50CB6C23}"/>
              </a:ext>
            </a:extLst>
          </p:cNvPr>
          <p:cNvGrpSpPr/>
          <p:nvPr/>
        </p:nvGrpSpPr>
        <p:grpSpPr>
          <a:xfrm>
            <a:off x="4808339" y="3473260"/>
            <a:ext cx="12957047" cy="687009"/>
            <a:chOff x="0" y="0"/>
            <a:chExt cx="9753600" cy="1755648"/>
          </a:xfrm>
        </p:grpSpPr>
        <p:sp>
          <p:nvSpPr>
            <p:cNvPr id="97" name="Freeform 35">
              <a:extLst>
                <a:ext uri="{FF2B5EF4-FFF2-40B4-BE49-F238E27FC236}">
                  <a16:creationId xmlns:a16="http://schemas.microsoft.com/office/drawing/2014/main" id="{61C07BA6-4E03-93EE-FDDC-DA98F979785E}"/>
                </a:ext>
              </a:extLst>
            </p:cNvPr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98" name="TextBox 36">
              <a:extLst>
                <a:ext uri="{FF2B5EF4-FFF2-40B4-BE49-F238E27FC236}">
                  <a16:creationId xmlns:a16="http://schemas.microsoft.com/office/drawing/2014/main" id="{B3D31794-9A1E-C81D-A2B7-3E123D6E0175}"/>
                </a:ext>
              </a:extLst>
            </p:cNvPr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252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alibri (MS)" panose="020B0604020202020204" charset="0"/>
                  <a:ea typeface="Calibri (MS)"/>
                  <a:cs typeface="Calibri (MS)" panose="020B0604020202020204" charset="0"/>
                  <a:sym typeface="Calibri (MS)"/>
                </a:rPr>
                <a:t>Pandas is </a:t>
              </a:r>
              <a:r>
                <a:rPr lang="en-US" sz="2000" dirty="0">
                  <a:solidFill>
                    <a:schemeClr val="bg1"/>
                  </a:solidFill>
                  <a:latin typeface="Calibri (MS)" panose="020B0604020202020204" charset="0"/>
                  <a:cs typeface="Calibri (MS)" panose="020B0604020202020204" charset="0"/>
                </a:rPr>
                <a:t> primarily used to process and clean tabular datasets</a:t>
              </a:r>
              <a:endParaRPr lang="en-US" sz="2000" dirty="0">
                <a:solidFill>
                  <a:schemeClr val="bg1"/>
                </a:solidFill>
                <a:latin typeface="Calibri (MS)" panose="020B0604020202020204" charset="0"/>
                <a:ea typeface="Calibri (MS)"/>
                <a:cs typeface="Calibri (MS)" panose="020B0604020202020204" charset="0"/>
                <a:sym typeface="Calibri (MS)"/>
              </a:endParaRPr>
            </a:p>
          </p:txBody>
        </p:sp>
      </p:grpSp>
      <p:grpSp>
        <p:nvGrpSpPr>
          <p:cNvPr id="112" name="Group 28">
            <a:extLst>
              <a:ext uri="{FF2B5EF4-FFF2-40B4-BE49-F238E27FC236}">
                <a16:creationId xmlns:a16="http://schemas.microsoft.com/office/drawing/2014/main" id="{52C750E4-6512-3A32-3270-9C31141C1A1A}"/>
              </a:ext>
            </a:extLst>
          </p:cNvPr>
          <p:cNvGrpSpPr/>
          <p:nvPr/>
        </p:nvGrpSpPr>
        <p:grpSpPr>
          <a:xfrm>
            <a:off x="858002" y="2005999"/>
            <a:ext cx="5314923" cy="548640"/>
            <a:chOff x="0" y="0"/>
            <a:chExt cx="4876800" cy="731520"/>
          </a:xfrm>
        </p:grpSpPr>
        <p:sp>
          <p:nvSpPr>
            <p:cNvPr id="113" name="Freeform 29">
              <a:extLst>
                <a:ext uri="{FF2B5EF4-FFF2-40B4-BE49-F238E27FC236}">
                  <a16:creationId xmlns:a16="http://schemas.microsoft.com/office/drawing/2014/main" id="{83100396-202A-1D6A-0C5D-4EFA2321B97B}"/>
                </a:ext>
              </a:extLst>
            </p:cNvPr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114" name="TextBox 30">
              <a:extLst>
                <a:ext uri="{FF2B5EF4-FFF2-40B4-BE49-F238E27FC236}">
                  <a16:creationId xmlns:a16="http://schemas.microsoft.com/office/drawing/2014/main" id="{2D4CCF0F-F904-DE49-1DE4-5306D2B75684}"/>
                </a:ext>
              </a:extLst>
            </p:cNvPr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Python</a:t>
              </a:r>
            </a:p>
          </p:txBody>
        </p:sp>
      </p:grpSp>
      <p:grpSp>
        <p:nvGrpSpPr>
          <p:cNvPr id="115" name="Group 31">
            <a:extLst>
              <a:ext uri="{FF2B5EF4-FFF2-40B4-BE49-F238E27FC236}">
                <a16:creationId xmlns:a16="http://schemas.microsoft.com/office/drawing/2014/main" id="{CAD8DA2C-1ED3-702F-0175-D1A8B24A3721}"/>
              </a:ext>
            </a:extLst>
          </p:cNvPr>
          <p:cNvGrpSpPr/>
          <p:nvPr/>
        </p:nvGrpSpPr>
        <p:grpSpPr>
          <a:xfrm>
            <a:off x="858002" y="2591215"/>
            <a:ext cx="5314923" cy="457200"/>
            <a:chOff x="0" y="0"/>
            <a:chExt cx="4876800" cy="609600"/>
          </a:xfrm>
        </p:grpSpPr>
        <p:sp>
          <p:nvSpPr>
            <p:cNvPr id="116" name="Freeform 32">
              <a:extLst>
                <a:ext uri="{FF2B5EF4-FFF2-40B4-BE49-F238E27FC236}">
                  <a16:creationId xmlns:a16="http://schemas.microsoft.com/office/drawing/2014/main" id="{9AFA631C-9C85-8AB3-3094-CFCE2DFCE00A}"/>
                </a:ext>
              </a:extLst>
            </p:cNvPr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117" name="TextBox 33">
              <a:extLst>
                <a:ext uri="{FF2B5EF4-FFF2-40B4-BE49-F238E27FC236}">
                  <a16:creationId xmlns:a16="http://schemas.microsoft.com/office/drawing/2014/main" id="{1FD61713-248F-82D3-590F-7AFFDFF21FB3}"/>
                </a:ext>
              </a:extLst>
            </p:cNvPr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Core Language</a:t>
              </a:r>
            </a:p>
          </p:txBody>
        </p:sp>
      </p:grpSp>
      <p:grpSp>
        <p:nvGrpSpPr>
          <p:cNvPr id="118" name="Group 34">
            <a:extLst>
              <a:ext uri="{FF2B5EF4-FFF2-40B4-BE49-F238E27FC236}">
                <a16:creationId xmlns:a16="http://schemas.microsoft.com/office/drawing/2014/main" id="{F1554124-A5E1-385E-2444-571F6BEA4D46}"/>
              </a:ext>
            </a:extLst>
          </p:cNvPr>
          <p:cNvGrpSpPr/>
          <p:nvPr/>
        </p:nvGrpSpPr>
        <p:grpSpPr>
          <a:xfrm>
            <a:off x="4800600" y="2194560"/>
            <a:ext cx="12957047" cy="687009"/>
            <a:chOff x="0" y="0"/>
            <a:chExt cx="9753600" cy="1755648"/>
          </a:xfrm>
        </p:grpSpPr>
        <p:sp>
          <p:nvSpPr>
            <p:cNvPr id="119" name="Freeform 35">
              <a:extLst>
                <a:ext uri="{FF2B5EF4-FFF2-40B4-BE49-F238E27FC236}">
                  <a16:creationId xmlns:a16="http://schemas.microsoft.com/office/drawing/2014/main" id="{780587A2-F226-E12A-F8B0-609D4C60495A}"/>
                </a:ext>
              </a:extLst>
            </p:cNvPr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120" name="TextBox 36">
              <a:extLst>
                <a:ext uri="{FF2B5EF4-FFF2-40B4-BE49-F238E27FC236}">
                  <a16:creationId xmlns:a16="http://schemas.microsoft.com/office/drawing/2014/main" id="{686EDFBE-CEB9-CE68-3B13-34DB4A085F1D}"/>
                </a:ext>
              </a:extLst>
            </p:cNvPr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2520"/>
                </a:lnSpc>
              </a:pPr>
              <a:r>
                <a:rPr lang="en-US" sz="2000" dirty="0">
                  <a:solidFill>
                    <a:schemeClr val="bg1"/>
                  </a:solidFill>
                </a:rPr>
                <a:t>Python is a high-level, general-purpose programming language known for its simple, readable syntax that prioritizes developer productivity across diverse fields like web development, data science, AI, and automation</a:t>
              </a:r>
              <a:endParaRPr lang="en-US" sz="2000" dirty="0">
                <a:solidFill>
                  <a:schemeClr val="bg1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Interactive Network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0685783" y="2638756"/>
            <a:ext cx="7157723" cy="1451867"/>
            <a:chOff x="0" y="0"/>
            <a:chExt cx="9543631" cy="1935823"/>
          </a:xfrm>
        </p:grpSpPr>
        <p:sp>
          <p:nvSpPr>
            <p:cNvPr id="40" name="Freeform 40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0972800" y="2761181"/>
            <a:ext cx="6583680" cy="512064"/>
            <a:chOff x="0" y="0"/>
            <a:chExt cx="8778240" cy="68275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Drag &amp; Explore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0972800" y="3291533"/>
            <a:ext cx="6583680" cy="694944"/>
            <a:chOff x="0" y="0"/>
            <a:chExt cx="8778240" cy="926592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47" name="TextBox 47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Users can drag individual nodes, zoom in/out, and hover to see node metadata in real-time.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0685783" y="4284676"/>
            <a:ext cx="7157723" cy="1451867"/>
            <a:chOff x="0" y="0"/>
            <a:chExt cx="9543631" cy="1935823"/>
          </a:xfrm>
        </p:grpSpPr>
        <p:sp>
          <p:nvSpPr>
            <p:cNvPr id="49" name="Freeform 49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50" name="Freeform 50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51" name="Group 51"/>
          <p:cNvGrpSpPr/>
          <p:nvPr/>
        </p:nvGrpSpPr>
        <p:grpSpPr>
          <a:xfrm>
            <a:off x="10972800" y="4407101"/>
            <a:ext cx="6583680" cy="512064"/>
            <a:chOff x="0" y="0"/>
            <a:chExt cx="8778240" cy="682752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53" name="TextBox 53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Visual Encoding</a:t>
              </a:r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0972800" y="4937453"/>
            <a:ext cx="6583680" cy="694944"/>
            <a:chOff x="0" y="0"/>
            <a:chExt cx="8778240" cy="926592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56" name="TextBox 56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Node size is proportional to its Degree centrality — hubs are visually prominent at a glance.</a:t>
              </a:r>
            </a:p>
          </p:txBody>
        </p:sp>
      </p:grpSp>
      <p:grpSp>
        <p:nvGrpSpPr>
          <p:cNvPr id="57" name="Group 57"/>
          <p:cNvGrpSpPr/>
          <p:nvPr/>
        </p:nvGrpSpPr>
        <p:grpSpPr>
          <a:xfrm>
            <a:off x="10685783" y="5930596"/>
            <a:ext cx="7157723" cy="1451867"/>
            <a:chOff x="0" y="0"/>
            <a:chExt cx="9543631" cy="1935823"/>
          </a:xfrm>
        </p:grpSpPr>
        <p:sp>
          <p:nvSpPr>
            <p:cNvPr id="58" name="Freeform 58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59" name="Freeform 59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60" name="Group 60"/>
          <p:cNvGrpSpPr/>
          <p:nvPr/>
        </p:nvGrpSpPr>
        <p:grpSpPr>
          <a:xfrm>
            <a:off x="10972800" y="6053021"/>
            <a:ext cx="6583680" cy="512064"/>
            <a:chOff x="0" y="0"/>
            <a:chExt cx="8778240" cy="682752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62" name="TextBox 62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Physics Engine</a:t>
              </a:r>
            </a:p>
          </p:txBody>
        </p:sp>
      </p:grpSp>
      <p:grpSp>
        <p:nvGrpSpPr>
          <p:cNvPr id="63" name="Group 63"/>
          <p:cNvGrpSpPr/>
          <p:nvPr/>
        </p:nvGrpSpPr>
        <p:grpSpPr>
          <a:xfrm>
            <a:off x="10972800" y="6583373"/>
            <a:ext cx="6583680" cy="694944"/>
            <a:chOff x="0" y="0"/>
            <a:chExt cx="8778240" cy="926592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65" name="TextBox 65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Pyvis applies repulsion forces so nodes spread naturally, preventing 'hairball' overlap.</a:t>
              </a:r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10685783" y="7576516"/>
            <a:ext cx="7157723" cy="1451867"/>
            <a:chOff x="0" y="0"/>
            <a:chExt cx="9543631" cy="1935823"/>
          </a:xfrm>
        </p:grpSpPr>
        <p:sp>
          <p:nvSpPr>
            <p:cNvPr id="67" name="Freeform 67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68" name="Freeform 68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69" name="Group 69"/>
          <p:cNvGrpSpPr/>
          <p:nvPr/>
        </p:nvGrpSpPr>
        <p:grpSpPr>
          <a:xfrm>
            <a:off x="10972800" y="7698941"/>
            <a:ext cx="6583680" cy="512064"/>
            <a:chOff x="0" y="0"/>
            <a:chExt cx="8778240" cy="682752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71" name="TextBox 71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User Input</a:t>
              </a:r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10972800" y="8193574"/>
            <a:ext cx="6583680" cy="730663"/>
            <a:chOff x="0" y="-47625"/>
            <a:chExt cx="8778240" cy="974217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74" name="TextBox 74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You Can Assign the Type OF Graph, Number of Nodes and Edge Probability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25B0CBB4-CB40-5315-0A6E-9984C3C9F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647905"/>
            <a:ext cx="9910858" cy="63718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Connectivity Analytics</a:t>
              </a:r>
            </a:p>
          </p:txBody>
        </p:sp>
      </p:grpSp>
      <p:pic>
        <p:nvPicPr>
          <p:cNvPr id="139" name="Picture 138">
            <a:extLst>
              <a:ext uri="{FF2B5EF4-FFF2-40B4-BE49-F238E27FC236}">
                <a16:creationId xmlns:a16="http://schemas.microsoft.com/office/drawing/2014/main" id="{8071A3F0-4D36-1840-F2AD-C493450EB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1333500"/>
            <a:ext cx="10896600" cy="41148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DE04EE3B-4B4C-6DF1-A8B6-C4CE1548DC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5600700"/>
            <a:ext cx="17602200" cy="4572000"/>
          </a:xfrm>
          <a:prstGeom prst="rect">
            <a:avLst/>
          </a:prstGeom>
        </p:spPr>
      </p:pic>
      <p:sp>
        <p:nvSpPr>
          <p:cNvPr id="144" name="TextBox 143">
            <a:extLst>
              <a:ext uri="{FF2B5EF4-FFF2-40B4-BE49-F238E27FC236}">
                <a16:creationId xmlns:a16="http://schemas.microsoft.com/office/drawing/2014/main" id="{5C4F58F0-156C-14BB-9481-764EC9859F46}"/>
              </a:ext>
            </a:extLst>
          </p:cNvPr>
          <p:cNvSpPr txBox="1"/>
          <p:nvPr/>
        </p:nvSpPr>
        <p:spPr>
          <a:xfrm>
            <a:off x="11578502" y="2667521"/>
            <a:ext cx="5897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2. Average Connections: 2.33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7534E66A-2BAD-7E1C-DDAB-6DBC0BC1A4D3}"/>
              </a:ext>
            </a:extLst>
          </p:cNvPr>
          <p:cNvSpPr txBox="1"/>
          <p:nvPr/>
        </p:nvSpPr>
        <p:spPr>
          <a:xfrm>
            <a:off x="11578502" y="1876408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1. Total Nodes: 6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07E3E8F9-FDBC-A886-618D-A88C9764FB3A}"/>
              </a:ext>
            </a:extLst>
          </p:cNvPr>
          <p:cNvSpPr txBox="1"/>
          <p:nvPr/>
        </p:nvSpPr>
        <p:spPr>
          <a:xfrm>
            <a:off x="11623158" y="3588143"/>
            <a:ext cx="5842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3. Most Connected : 4 Edges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87E0CA78-B3F3-D086-9392-3DD046009268}"/>
              </a:ext>
            </a:extLst>
          </p:cNvPr>
          <p:cNvSpPr txBox="1"/>
          <p:nvPr/>
        </p:nvSpPr>
        <p:spPr>
          <a:xfrm>
            <a:off x="11630246" y="4618462"/>
            <a:ext cx="6228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4. Least Connected: 1 Edge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1675</Words>
  <Application>Microsoft Office PowerPoint</Application>
  <PresentationFormat>Custom</PresentationFormat>
  <Paragraphs>201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Cambria Math</vt:lpstr>
      <vt:lpstr>Calibri (MS) Bold</vt:lpstr>
      <vt:lpstr>Calibri (MS)</vt:lpstr>
      <vt:lpstr>Arial</vt:lpstr>
      <vt:lpstr>Calibri</vt:lpstr>
      <vt:lpstr>Calibri (MS)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GraphInsights_Presentation.pptx</dc:title>
  <cp:lastModifiedBy>SXC Student</cp:lastModifiedBy>
  <cp:revision>20</cp:revision>
  <dcterms:created xsi:type="dcterms:W3CDTF">2006-08-16T00:00:00Z</dcterms:created>
  <dcterms:modified xsi:type="dcterms:W3CDTF">2026-02-28T01:23:01Z</dcterms:modified>
  <dc:identifier>DAHCES7JAto</dc:identifier>
</cp:coreProperties>
</file>

<file path=docProps/thumbnail.jpeg>
</file>